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3/8/2020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“My Activity” </a:t>
            </a:r>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1721736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7E0A-9BE1-4162-B586-5C2BD93FFDDC}"/>
              </a:ext>
            </a:extLst>
          </p:cNvPr>
          <p:cNvSpPr>
            <a:spLocks noGrp="1"/>
          </p:cNvSpPr>
          <p:nvPr>
            <p:ph type="title"/>
          </p:nvPr>
        </p:nvSpPr>
        <p:spPr>
          <a:xfrm>
            <a:off x="677334" y="609600"/>
            <a:ext cx="8596668" cy="881849"/>
          </a:xfrm>
        </p:spPr>
        <p:txBody>
          <a:bodyPr/>
          <a:lstStyle/>
          <a:p>
            <a:r>
              <a:rPr lang="en-US" dirty="0"/>
              <a:t>Goodreads Prompt 2/3- Response</a:t>
            </a:r>
          </a:p>
        </p:txBody>
      </p:sp>
      <p:sp>
        <p:nvSpPr>
          <p:cNvPr id="3" name="Content Placeholder 2">
            <a:extLst>
              <a:ext uri="{FF2B5EF4-FFF2-40B4-BE49-F238E27FC236}">
                <a16:creationId xmlns:a16="http://schemas.microsoft.com/office/drawing/2014/main" id="{498A9CEE-907F-4733-BE76-D70B420BD7A7}"/>
              </a:ext>
            </a:extLst>
          </p:cNvPr>
          <p:cNvSpPr>
            <a:spLocks noGrp="1"/>
          </p:cNvSpPr>
          <p:nvPr>
            <p:ph idx="1"/>
          </p:nvPr>
        </p:nvSpPr>
        <p:spPr>
          <a:xfrm>
            <a:off x="426128" y="1802167"/>
            <a:ext cx="8847874" cy="4446233"/>
          </a:xfrm>
        </p:spPr>
        <p:txBody>
          <a:bodyPr>
            <a:normAutofit lnSpcReduction="10000"/>
          </a:bodyPr>
          <a:lstStyle/>
          <a:p>
            <a:r>
              <a:rPr lang="en-US" dirty="0"/>
              <a:t>Remember, personal responses are an important form of writing. It allows a reader to connect to the text and express their thoughts and reactions in written form. For your Goodreads comment this week, I want you to respond to the pages that you have read from the </a:t>
            </a:r>
            <a:r>
              <a:rPr lang="en-US"/>
              <a:t>past week. </a:t>
            </a:r>
            <a:r>
              <a:rPr lang="en-US" dirty="0"/>
              <a:t>Be sure to explain enough to show you have done your reading. Include how many pages you have read this past week. Make sure you type a draft on Pages or Google Docs before you copy and paste it to the site.</a:t>
            </a:r>
          </a:p>
          <a:p>
            <a:r>
              <a:rPr lang="en-US" dirty="0"/>
              <a:t>Use the following questions to help create your response:</a:t>
            </a:r>
          </a:p>
          <a:p>
            <a:pPr lvl="1"/>
            <a:r>
              <a:rPr lang="en-US" dirty="0"/>
              <a:t>What is your opinion about what happens in the pages you’ve read?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a:t>
            </a:r>
          </a:p>
          <a:p>
            <a:pPr lvl="1"/>
            <a:r>
              <a:rPr lang="en-US" dirty="0"/>
              <a:t>What changes would you make in the book? Why?</a:t>
            </a:r>
          </a:p>
          <a:p>
            <a:endParaRPr lang="en-US" dirty="0"/>
          </a:p>
        </p:txBody>
      </p:sp>
    </p:spTree>
    <p:extLst>
      <p:ext uri="{BB962C8B-B14F-4D97-AF65-F5344CB8AC3E}">
        <p14:creationId xmlns:p14="http://schemas.microsoft.com/office/powerpoint/2010/main" val="56572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D646-A0EB-41B2-B135-7A7CB060C4BF}"/>
              </a:ext>
            </a:extLst>
          </p:cNvPr>
          <p:cNvSpPr>
            <a:spLocks noGrp="1"/>
          </p:cNvSpPr>
          <p:nvPr>
            <p:ph type="title"/>
          </p:nvPr>
        </p:nvSpPr>
        <p:spPr>
          <a:xfrm>
            <a:off x="677334" y="609600"/>
            <a:ext cx="8596668" cy="899604"/>
          </a:xfrm>
        </p:spPr>
        <p:txBody>
          <a:bodyPr/>
          <a:lstStyle/>
          <a:p>
            <a:r>
              <a:rPr lang="en-US" dirty="0"/>
              <a:t>Goodreads Prompt 2/10- Summary</a:t>
            </a:r>
          </a:p>
        </p:txBody>
      </p:sp>
      <p:sp>
        <p:nvSpPr>
          <p:cNvPr id="3" name="Content Placeholder 2">
            <a:extLst>
              <a:ext uri="{FF2B5EF4-FFF2-40B4-BE49-F238E27FC236}">
                <a16:creationId xmlns:a16="http://schemas.microsoft.com/office/drawing/2014/main" id="{D119765C-2510-4317-AD91-0E9CBC314B42}"/>
              </a:ext>
            </a:extLst>
          </p:cNvPr>
          <p:cNvSpPr>
            <a:spLocks noGrp="1"/>
          </p:cNvSpPr>
          <p:nvPr>
            <p:ph idx="1"/>
          </p:nvPr>
        </p:nvSpPr>
        <p:spPr>
          <a:xfrm>
            <a:off x="355107" y="1713390"/>
            <a:ext cx="8918895" cy="4634143"/>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“My Activity” </a:t>
            </a:r>
          </a:p>
          <a:p>
            <a:endParaRPr lang="en-US" dirty="0"/>
          </a:p>
        </p:txBody>
      </p:sp>
    </p:spTree>
    <p:extLst>
      <p:ext uri="{BB962C8B-B14F-4D97-AF65-F5344CB8AC3E}">
        <p14:creationId xmlns:p14="http://schemas.microsoft.com/office/powerpoint/2010/main" val="311445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49BE-5505-4873-94BF-0F526F0E0F0D}"/>
              </a:ext>
            </a:extLst>
          </p:cNvPr>
          <p:cNvSpPr>
            <a:spLocks noGrp="1"/>
          </p:cNvSpPr>
          <p:nvPr>
            <p:ph type="title"/>
          </p:nvPr>
        </p:nvSpPr>
        <p:spPr>
          <a:xfrm>
            <a:off x="650701" y="476435"/>
            <a:ext cx="8596668" cy="890726"/>
          </a:xfrm>
        </p:spPr>
        <p:txBody>
          <a:bodyPr/>
          <a:lstStyle/>
          <a:p>
            <a:r>
              <a:rPr lang="en-US" dirty="0"/>
              <a:t>Goodreads Prompt 2/24- Imagery</a:t>
            </a:r>
          </a:p>
        </p:txBody>
      </p:sp>
      <p:sp>
        <p:nvSpPr>
          <p:cNvPr id="3" name="Content Placeholder 2">
            <a:extLst>
              <a:ext uri="{FF2B5EF4-FFF2-40B4-BE49-F238E27FC236}">
                <a16:creationId xmlns:a16="http://schemas.microsoft.com/office/drawing/2014/main" id="{A8C00033-90D2-4DBF-BDFC-38CFEDF25A85}"/>
              </a:ext>
            </a:extLst>
          </p:cNvPr>
          <p:cNvSpPr>
            <a:spLocks noGrp="1"/>
          </p:cNvSpPr>
          <p:nvPr>
            <p:ph idx="1"/>
          </p:nvPr>
        </p:nvSpPr>
        <p:spPr>
          <a:xfrm>
            <a:off x="358192" y="1571349"/>
            <a:ext cx="8708994" cy="4598632"/>
          </a:xfrm>
        </p:spPr>
        <p:txBody>
          <a:bodyPr>
            <a:normAutofit fontScale="92500" lnSpcReduction="20000"/>
          </a:bodyPr>
          <a:lstStyle/>
          <a:p>
            <a:r>
              <a:rPr lang="en-US" sz="2000" b="1" u="sng" dirty="0"/>
              <a:t>Imagery</a:t>
            </a:r>
            <a:r>
              <a:rPr lang="en-US" sz="2000" dirty="0"/>
              <a:t> is the literary term that writers use to appeal to our five senses: smell, sight, taste, touch, or hearing. Often, </a:t>
            </a:r>
            <a:r>
              <a:rPr lang="en-US" sz="2000" b="1" u="sng" dirty="0"/>
              <a:t>imagery</a:t>
            </a:r>
            <a:r>
              <a:rPr lang="en-US" sz="2000" dirty="0"/>
              <a:t> is built on other literary devices such as figurative language (similes, metaphors, allegories, </a:t>
            </a:r>
            <a:r>
              <a:rPr lang="en-US" sz="2000" dirty="0" err="1"/>
              <a:t>etc</a:t>
            </a:r>
            <a:r>
              <a:rPr lang="en-US" sz="2000" dirty="0"/>
              <a:t>). The author uses figurative language as comparisons to appeal to our senses.</a:t>
            </a:r>
          </a:p>
          <a:p>
            <a:pPr lvl="1"/>
            <a:r>
              <a:rPr lang="en-US" sz="1400" dirty="0"/>
              <a:t>Think of when a movie starts to play in your head when you are reading. You can almost see, taste, touch, smell, feel what the author has described- when this happens you know the author is using imagery. </a:t>
            </a:r>
          </a:p>
          <a:p>
            <a:pPr lvl="1"/>
            <a:r>
              <a:rPr lang="en-US" sz="1400" dirty="0"/>
              <a:t>Example-  “I could hear the popping and crackling as mom dropped the bacon into the frying pan, and soon the salty, greasy smell wafted toward me.”  Think of how this example plays a movie in your head. What senses does this example appeal to? Discuss with your writing partner. </a:t>
            </a:r>
          </a:p>
          <a:p>
            <a:r>
              <a:rPr lang="en-US" sz="2000" dirty="0"/>
              <a:t>Find a </a:t>
            </a:r>
            <a:r>
              <a:rPr lang="en-US" sz="2000" b="1" dirty="0"/>
              <a:t>few </a:t>
            </a:r>
            <a:r>
              <a:rPr lang="en-US" sz="2000" dirty="0"/>
              <a:t>examples of imagery in your current book (non fiction uses this as well). Make sure to use textual evidence (or paraphrase an area if you do not have your book with you) where the author uses imagery. Be sure to explain why it’s an example of imagery and what sense(s) you felt reading these examples.</a:t>
            </a:r>
          </a:p>
          <a:p>
            <a:r>
              <a:rPr lang="en-US" sz="2000" dirty="0"/>
              <a:t>Do not forget to include how many pages you read the week before the break and/or during the break. Make sure to type in Google Docs or Pages first to proofread before you copy and paste it to the site.</a:t>
            </a:r>
            <a:endParaRPr lang="en-US" dirty="0"/>
          </a:p>
        </p:txBody>
      </p:sp>
    </p:spTree>
    <p:extLst>
      <p:ext uri="{BB962C8B-B14F-4D97-AF65-F5344CB8AC3E}">
        <p14:creationId xmlns:p14="http://schemas.microsoft.com/office/powerpoint/2010/main" val="384759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8073-BCCD-4B45-B445-C4AE0DCF7EC5}"/>
              </a:ext>
            </a:extLst>
          </p:cNvPr>
          <p:cNvSpPr>
            <a:spLocks noGrp="1"/>
          </p:cNvSpPr>
          <p:nvPr>
            <p:ph type="title"/>
          </p:nvPr>
        </p:nvSpPr>
        <p:spPr>
          <a:xfrm>
            <a:off x="603682" y="609600"/>
            <a:ext cx="8670320" cy="1059402"/>
          </a:xfrm>
        </p:spPr>
        <p:txBody>
          <a:bodyPr>
            <a:normAutofit fontScale="90000"/>
          </a:bodyPr>
          <a:lstStyle/>
          <a:p>
            <a:r>
              <a:rPr lang="en-US" dirty="0"/>
              <a:t>Goodreads Prompt 3/2-Minor/Supporting character</a:t>
            </a:r>
          </a:p>
        </p:txBody>
      </p:sp>
      <p:sp>
        <p:nvSpPr>
          <p:cNvPr id="3" name="Content Placeholder 2">
            <a:extLst>
              <a:ext uri="{FF2B5EF4-FFF2-40B4-BE49-F238E27FC236}">
                <a16:creationId xmlns:a16="http://schemas.microsoft.com/office/drawing/2014/main" id="{D862A240-34DD-410E-A891-AB55ED222B1D}"/>
              </a:ext>
            </a:extLst>
          </p:cNvPr>
          <p:cNvSpPr>
            <a:spLocks noGrp="1"/>
          </p:cNvSpPr>
          <p:nvPr>
            <p:ph idx="1"/>
          </p:nvPr>
        </p:nvSpPr>
        <p:spPr>
          <a:xfrm>
            <a:off x="248575" y="2006353"/>
            <a:ext cx="9025427" cy="4035009"/>
          </a:xfrm>
        </p:spPr>
        <p:txBody>
          <a:bodyPr>
            <a:normAutofit fontScale="85000" lnSpcReduction="1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38327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0F4D7-73BA-42C6-B789-661591AC9428}"/>
              </a:ext>
            </a:extLst>
          </p:cNvPr>
          <p:cNvSpPr>
            <a:spLocks noGrp="1"/>
          </p:cNvSpPr>
          <p:nvPr>
            <p:ph type="title"/>
          </p:nvPr>
        </p:nvSpPr>
        <p:spPr>
          <a:xfrm>
            <a:off x="677334" y="609600"/>
            <a:ext cx="8596668" cy="899604"/>
          </a:xfrm>
        </p:spPr>
        <p:txBody>
          <a:bodyPr/>
          <a:lstStyle/>
          <a:p>
            <a:r>
              <a:rPr lang="en-US" dirty="0"/>
              <a:t>Goodreads Prompt 3/9- Summary</a:t>
            </a:r>
          </a:p>
        </p:txBody>
      </p:sp>
      <p:sp>
        <p:nvSpPr>
          <p:cNvPr id="3" name="Content Placeholder 2">
            <a:extLst>
              <a:ext uri="{FF2B5EF4-FFF2-40B4-BE49-F238E27FC236}">
                <a16:creationId xmlns:a16="http://schemas.microsoft.com/office/drawing/2014/main" id="{A2009F31-3C9B-4076-BD08-6BCC42C0857C}"/>
              </a:ext>
            </a:extLst>
          </p:cNvPr>
          <p:cNvSpPr>
            <a:spLocks noGrp="1"/>
          </p:cNvSpPr>
          <p:nvPr>
            <p:ph idx="1"/>
          </p:nvPr>
        </p:nvSpPr>
        <p:spPr>
          <a:xfrm>
            <a:off x="488272" y="1633491"/>
            <a:ext cx="8785730" cy="4407871"/>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Goodreads site. Spelling, grammar, punctuation, capitalization all count. </a:t>
            </a:r>
          </a:p>
          <a:p>
            <a:endParaRPr lang="en-US" dirty="0"/>
          </a:p>
        </p:txBody>
      </p:sp>
    </p:spTree>
    <p:extLst>
      <p:ext uri="{BB962C8B-B14F-4D97-AF65-F5344CB8AC3E}">
        <p14:creationId xmlns:p14="http://schemas.microsoft.com/office/powerpoint/2010/main" val="345820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101</TotalTime>
  <Words>4049</Words>
  <Application>Microsoft Office PowerPoint</Application>
  <PresentationFormat>Widescreen</PresentationFormat>
  <Paragraphs>147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lpstr>Goodreads Prompt 1/27- Sympathetic and Unsympathetic Characters </vt:lpstr>
      <vt:lpstr>Goodreads Prompt 2/3- Response</vt:lpstr>
      <vt:lpstr>Goodreads Prompt 2/10- Summary</vt:lpstr>
      <vt:lpstr>Goodreads Prompt 2/24- Imagery</vt:lpstr>
      <vt:lpstr>Goodreads Prompt 3/2-Minor/Supporting character</vt:lpstr>
      <vt:lpstr>Goodreads Prompt 3/9-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46</cp:revision>
  <dcterms:created xsi:type="dcterms:W3CDTF">2019-09-02T19:53:44Z</dcterms:created>
  <dcterms:modified xsi:type="dcterms:W3CDTF">2020-03-08T19:48:17Z</dcterms:modified>
</cp:coreProperties>
</file>