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64" r:id="rId4"/>
    <p:sldId id="258" r:id="rId5"/>
    <p:sldId id="259" r:id="rId6"/>
    <p:sldId id="260" r:id="rId7"/>
    <p:sldId id="261" r:id="rId8"/>
    <p:sldId id="262" r:id="rId9"/>
    <p:sldId id="265" r:id="rId10"/>
    <p:sldId id="263"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1498"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9" name="Rectangle 8"/>
          <p:cNvSpPr/>
          <p:nvPr/>
        </p:nvSpPr>
        <p:spPr>
          <a:xfrm>
            <a:off x="0" y="0"/>
            <a:ext cx="9144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9"/>
          <p:cNvSpPr/>
          <p:nvPr/>
        </p:nvSpPr>
        <p:spPr>
          <a:xfrm>
            <a:off x="4762" y="0"/>
            <a:ext cx="9139239" cy="4572001"/>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42900" y="4960137"/>
            <a:ext cx="5829300" cy="1463040"/>
          </a:xfrm>
        </p:spPr>
        <p:txBody>
          <a:bodyPr anchor="ctr">
            <a:normAutofit/>
          </a:bodyPr>
          <a:lstStyle>
            <a:lvl1pPr algn="r">
              <a:defRPr sz="4400" spc="200" baseline="0"/>
            </a:lvl1pPr>
          </a:lstStyle>
          <a:p>
            <a:r>
              <a:rPr lang="en-US"/>
              <a:t>Click to edit Master title style</a:t>
            </a:r>
            <a:endParaRPr lang="en-US" dirty="0"/>
          </a:p>
        </p:txBody>
      </p:sp>
      <p:sp>
        <p:nvSpPr>
          <p:cNvPr id="3" name="Subtitle 2"/>
          <p:cNvSpPr>
            <a:spLocks noGrp="1"/>
          </p:cNvSpPr>
          <p:nvPr>
            <p:ph type="subTitle" idx="1"/>
          </p:nvPr>
        </p:nvSpPr>
        <p:spPr>
          <a:xfrm>
            <a:off x="6457950" y="4960137"/>
            <a:ext cx="2400300" cy="1463040"/>
          </a:xfrm>
        </p:spPr>
        <p:txBody>
          <a:bodyPr lIns="91440" rIns="91440" anchor="ctr">
            <a:normAutofit/>
          </a:bodyPr>
          <a:lstStyle>
            <a:lvl1pPr marL="0" indent="0" algn="l">
              <a:lnSpc>
                <a:spcPct val="100000"/>
              </a:lnSpc>
              <a:spcBef>
                <a:spcPts val="0"/>
              </a:spcBef>
              <a:buNone/>
              <a:defRPr sz="160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63791188-82F3-4F69-9905-38FEC796960D}" type="datetimeFigureOut">
              <a:rPr lang="en-US" smtClean="0"/>
              <a:t>2/22/2020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6A4E3F-341E-4EB7-8838-33081EB114F2}" type="slidenum">
              <a:rPr lang="en-US" smtClean="0"/>
              <a:t>‹#›</a:t>
            </a:fld>
            <a:endParaRPr lang="en-US"/>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705633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3791188-82F3-4F69-9905-38FEC796960D}" type="datetimeFigureOut">
              <a:rPr lang="en-US" smtClean="0"/>
              <a:t>2/22/2020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6A4E3F-341E-4EB7-8838-33081EB114F2}" type="slidenum">
              <a:rPr lang="en-US" smtClean="0"/>
              <a:t>‹#›</a:t>
            </a:fld>
            <a:endParaRPr lang="en-US"/>
          </a:p>
        </p:txBody>
      </p:sp>
    </p:spTree>
    <p:extLst>
      <p:ext uri="{BB962C8B-B14F-4D97-AF65-F5344CB8AC3E}">
        <p14:creationId xmlns:p14="http://schemas.microsoft.com/office/powerpoint/2010/main" val="17805776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762000"/>
            <a:ext cx="1971675"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742951" y="762000"/>
            <a:ext cx="5686425" cy="54102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3791188-82F3-4F69-9905-38FEC796960D}" type="datetimeFigureOut">
              <a:rPr lang="en-US" smtClean="0"/>
              <a:t>2/22/2020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6A4E3F-341E-4EB7-8838-33081EB114F2}" type="slidenum">
              <a:rPr lang="en-US" smtClean="0"/>
              <a:t>‹#›</a:t>
            </a:fld>
            <a:endParaRPr lang="en-US"/>
          </a:p>
        </p:txBody>
      </p:sp>
      <p:cxnSp>
        <p:nvCxnSpPr>
          <p:cNvPr id="7" name="Straight Connector 6"/>
          <p:cNvCxnSpPr/>
          <p:nvPr/>
        </p:nvCxnSpPr>
        <p:spPr>
          <a:xfrm rot="5400000" flipV="1">
            <a:off x="7543800" y="173563"/>
            <a:ext cx="0" cy="6858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688787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3791188-82F3-4F69-9905-38FEC796960D}" type="datetimeFigureOut">
              <a:rPr lang="en-US" smtClean="0"/>
              <a:t>2/22/2020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6A4E3F-341E-4EB7-8838-33081EB114F2}" type="slidenum">
              <a:rPr lang="en-US" smtClean="0"/>
              <a:t>‹#›</a:t>
            </a:fld>
            <a:endParaRPr lang="en-US"/>
          </a:p>
        </p:txBody>
      </p:sp>
    </p:spTree>
    <p:extLst>
      <p:ext uri="{BB962C8B-B14F-4D97-AF65-F5344CB8AC3E}">
        <p14:creationId xmlns:p14="http://schemas.microsoft.com/office/powerpoint/2010/main" val="38166689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9144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Freeform 10"/>
          <p:cNvSpPr/>
          <p:nvPr/>
        </p:nvSpPr>
        <p:spPr>
          <a:xfrm>
            <a:off x="4762" y="0"/>
            <a:ext cx="9139239" cy="4572001"/>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4960137"/>
            <a:ext cx="5829300" cy="1463040"/>
          </a:xfrm>
        </p:spPr>
        <p:txBody>
          <a:bodyPr anchor="ctr">
            <a:normAutofit/>
          </a:bodyPr>
          <a:lstStyle>
            <a:lvl1pPr algn="r">
              <a:defRPr sz="44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6457950" y="4960137"/>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3791188-82F3-4F69-9905-38FEC796960D}" type="datetimeFigureOut">
              <a:rPr lang="en-US" smtClean="0"/>
              <a:t>2/22/2020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86A4E3F-341E-4EB7-8838-33081EB114F2}" type="slidenum">
              <a:rPr lang="en-US" smtClean="0"/>
              <a:t>‹#›</a:t>
            </a:fld>
            <a:endParaRPr lang="en-US"/>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84881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290054"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768096" y="2286000"/>
            <a:ext cx="35661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491990" y="2286000"/>
            <a:ext cx="35661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3791188-82F3-4F69-9905-38FEC796960D}" type="datetimeFigureOut">
              <a:rPr lang="en-US" smtClean="0"/>
              <a:t>2/22/2020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6A4E3F-341E-4EB7-8838-33081EB114F2}" type="slidenum">
              <a:rPr lang="en-US" smtClean="0"/>
              <a:t>‹#›</a:t>
            </a:fld>
            <a:endParaRPr lang="en-US"/>
          </a:p>
        </p:txBody>
      </p:sp>
    </p:spTree>
    <p:extLst>
      <p:ext uri="{BB962C8B-B14F-4D97-AF65-F5344CB8AC3E}">
        <p14:creationId xmlns:p14="http://schemas.microsoft.com/office/powerpoint/2010/main" val="36714020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768096" y="585216"/>
            <a:ext cx="7290054" cy="1499616"/>
          </a:xfrm>
        </p:spPr>
        <p:txBody>
          <a:bodyPr/>
          <a:lstStyle/>
          <a:p>
            <a:r>
              <a:rPr lang="en-US"/>
              <a:t>Click to edit Master title style</a:t>
            </a:r>
            <a:endParaRPr lang="en-US" dirty="0"/>
          </a:p>
        </p:txBody>
      </p:sp>
      <p:sp>
        <p:nvSpPr>
          <p:cNvPr id="3" name="Text Placeholder 2"/>
          <p:cNvSpPr>
            <a:spLocks noGrp="1"/>
          </p:cNvSpPr>
          <p:nvPr>
            <p:ph type="body" idx="1"/>
          </p:nvPr>
        </p:nvSpPr>
        <p:spPr>
          <a:xfrm>
            <a:off x="768096" y="2179636"/>
            <a:ext cx="3566160" cy="822960"/>
          </a:xfrm>
        </p:spPr>
        <p:txBody>
          <a:bodyPr lIns="137160" rIns="137160" anchor="ctr">
            <a:normAutofit/>
          </a:bodyPr>
          <a:lstStyle>
            <a:lvl1pPr marL="0" indent="0">
              <a:spcBef>
                <a:spcPts val="0"/>
              </a:spcBef>
              <a:spcAft>
                <a:spcPts val="0"/>
              </a:spcAft>
              <a:buNone/>
              <a:defRPr sz="22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768096" y="2967788"/>
            <a:ext cx="356616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491990" y="2179636"/>
            <a:ext cx="3566160" cy="822960"/>
          </a:xfrm>
        </p:spPr>
        <p:txBody>
          <a:bodyPr lIns="137160" rIns="137160" anchor="ctr">
            <a:normAutofit/>
          </a:bodyPr>
          <a:lstStyle>
            <a:lvl1pPr marL="0" indent="0">
              <a:spcBef>
                <a:spcPts val="0"/>
              </a:spcBef>
              <a:spcAft>
                <a:spcPts val="0"/>
              </a:spcAft>
              <a:buNone/>
              <a:defRPr lang="en-US" sz="22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Edit Master text styles</a:t>
            </a:r>
          </a:p>
        </p:txBody>
      </p:sp>
      <p:sp>
        <p:nvSpPr>
          <p:cNvPr id="6" name="Content Placeholder 5"/>
          <p:cNvSpPr>
            <a:spLocks noGrp="1"/>
          </p:cNvSpPr>
          <p:nvPr>
            <p:ph sz="quarter" idx="4"/>
          </p:nvPr>
        </p:nvSpPr>
        <p:spPr>
          <a:xfrm>
            <a:off x="4491990" y="2967788"/>
            <a:ext cx="3566160" cy="33415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3791188-82F3-4F69-9905-38FEC796960D}" type="datetimeFigureOut">
              <a:rPr lang="en-US" smtClean="0"/>
              <a:t>2/22/2020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86A4E3F-341E-4EB7-8838-33081EB114F2}" type="slidenum">
              <a:rPr lang="en-US" smtClean="0"/>
              <a:t>‹#›</a:t>
            </a:fld>
            <a:endParaRPr lang="en-US"/>
          </a:p>
        </p:txBody>
      </p:sp>
    </p:spTree>
    <p:extLst>
      <p:ext uri="{BB962C8B-B14F-4D97-AF65-F5344CB8AC3E}">
        <p14:creationId xmlns:p14="http://schemas.microsoft.com/office/powerpoint/2010/main" val="33961579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3791188-82F3-4F69-9905-38FEC796960D}" type="datetimeFigureOut">
              <a:rPr lang="en-US" smtClean="0"/>
              <a:t>2/22/2020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86A4E3F-341E-4EB7-8838-33081EB114F2}" type="slidenum">
              <a:rPr lang="en-US" smtClean="0"/>
              <a:t>‹#›</a:t>
            </a:fld>
            <a:endParaRPr lang="en-US"/>
          </a:p>
        </p:txBody>
      </p:sp>
    </p:spTree>
    <p:extLst>
      <p:ext uri="{BB962C8B-B14F-4D97-AF65-F5344CB8AC3E}">
        <p14:creationId xmlns:p14="http://schemas.microsoft.com/office/powerpoint/2010/main" val="14827559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791188-82F3-4F69-9905-38FEC796960D}" type="datetimeFigureOut">
              <a:rPr lang="en-US" smtClean="0"/>
              <a:t>2/22/2020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86A4E3F-341E-4EB7-8838-33081EB114F2}" type="slidenum">
              <a:rPr lang="en-US" smtClean="0"/>
              <a:t>‹#›</a:t>
            </a:fld>
            <a:endParaRPr lang="en-US"/>
          </a:p>
        </p:txBody>
      </p:sp>
    </p:spTree>
    <p:extLst>
      <p:ext uri="{BB962C8B-B14F-4D97-AF65-F5344CB8AC3E}">
        <p14:creationId xmlns:p14="http://schemas.microsoft.com/office/powerpoint/2010/main" val="35599670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768096" y="471509"/>
            <a:ext cx="3291840" cy="1737360"/>
          </a:xfrm>
        </p:spPr>
        <p:txBody>
          <a:bodyPr>
            <a:noAutofit/>
          </a:bodyPr>
          <a:lstStyle>
            <a:lvl1pPr>
              <a:lnSpc>
                <a:spcPct val="80000"/>
              </a:lnSpc>
              <a:defRPr sz="3600"/>
            </a:lvl1pPr>
          </a:lstStyle>
          <a:p>
            <a:r>
              <a:rPr lang="en-US"/>
              <a:t>Click to edit Master title style</a:t>
            </a:r>
            <a:endParaRPr lang="en-US" dirty="0"/>
          </a:p>
        </p:txBody>
      </p:sp>
      <p:sp>
        <p:nvSpPr>
          <p:cNvPr id="3" name="Content Placeholder 2"/>
          <p:cNvSpPr>
            <a:spLocks noGrp="1"/>
          </p:cNvSpPr>
          <p:nvPr>
            <p:ph idx="1"/>
          </p:nvPr>
        </p:nvSpPr>
        <p:spPr>
          <a:xfrm>
            <a:off x="4286250" y="822960"/>
            <a:ext cx="4258818" cy="5184648"/>
          </a:xfrm>
        </p:spPr>
        <p:txBody>
          <a:bodyPr>
            <a:normAutofit/>
          </a:bodyPr>
          <a:lstStyle>
            <a:lvl1pPr>
              <a:defRPr sz="2000"/>
            </a:lvl1pPr>
            <a:lvl2pPr>
              <a:defRPr sz="16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8096" y="2257506"/>
            <a:ext cx="329184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63791188-82F3-4F69-9905-38FEC796960D}" type="datetimeFigureOut">
              <a:rPr lang="en-US" smtClean="0"/>
              <a:t>2/22/2020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6A4E3F-341E-4EB7-8838-33081EB114F2}" type="slidenum">
              <a:rPr lang="en-US" smtClean="0"/>
              <a:t>‹#›</a:t>
            </a:fld>
            <a:endParaRPr lang="en-US"/>
          </a:p>
        </p:txBody>
      </p:sp>
    </p:spTree>
    <p:extLst>
      <p:ext uri="{BB962C8B-B14F-4D97-AF65-F5344CB8AC3E}">
        <p14:creationId xmlns:p14="http://schemas.microsoft.com/office/powerpoint/2010/main" val="35387408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4960138"/>
            <a:ext cx="5829300" cy="1463040"/>
          </a:xfrm>
        </p:spPr>
        <p:txBody>
          <a:bodyPr anchor="ctr">
            <a:normAutofit/>
          </a:bodyPr>
          <a:lstStyle>
            <a:lvl1pPr algn="r">
              <a:defRPr sz="44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9141714" cy="4572000"/>
          </a:xfrm>
          <a:solidFill>
            <a:schemeClr val="accent1">
              <a:lumMod val="60000"/>
              <a:lumOff val="40000"/>
            </a:schemeClr>
          </a:solidFill>
        </p:spPr>
        <p:txBody>
          <a:bodyPr lIns="457200" tIns="36576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6457950" y="4960138"/>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63791188-82F3-4F69-9905-38FEC796960D}" type="datetimeFigureOut">
              <a:rPr lang="en-US" smtClean="0"/>
              <a:t>2/22/2020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6A4E3F-341E-4EB7-8838-33081EB114F2}" type="slidenum">
              <a:rPr lang="en-US" smtClean="0"/>
              <a:t>‹#›</a:t>
            </a:fld>
            <a:endParaRPr lang="en-US"/>
          </a:p>
        </p:txBody>
      </p:sp>
      <p:cxnSp>
        <p:nvCxnSpPr>
          <p:cNvPr id="8" name="Straight Connector 7"/>
          <p:cNvCxnSpPr/>
          <p:nvPr/>
        </p:nvCxnSpPr>
        <p:spPr>
          <a:xfrm flipV="1">
            <a:off x="629013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840651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8096" y="585216"/>
            <a:ext cx="7290054"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768096" y="2286000"/>
            <a:ext cx="7290055" cy="4023360"/>
          </a:xfrm>
          <a:prstGeom prst="rect">
            <a:avLst/>
          </a:prstGeom>
        </p:spPr>
        <p:txBody>
          <a:bodyPr vert="horz" lIns="45720" tIns="45720" rIns="4572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8097" y="6470704"/>
            <a:ext cx="161560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63791188-82F3-4F69-9905-38FEC796960D}" type="datetimeFigureOut">
              <a:rPr lang="en-US" smtClean="0"/>
              <a:t>2/22/2020</a:t>
            </a:fld>
            <a:endParaRPr lang="en-US"/>
          </a:p>
        </p:txBody>
      </p:sp>
      <p:sp>
        <p:nvSpPr>
          <p:cNvPr id="5" name="Footer Placeholder 4"/>
          <p:cNvSpPr>
            <a:spLocks noGrp="1"/>
          </p:cNvSpPr>
          <p:nvPr>
            <p:ph type="ftr" sz="quarter" idx="3"/>
          </p:nvPr>
        </p:nvSpPr>
        <p:spPr>
          <a:xfrm>
            <a:off x="3632200" y="6470704"/>
            <a:ext cx="4426094"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8128000" y="6470704"/>
            <a:ext cx="730250"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286A4E3F-341E-4EB7-8838-33081EB114F2}" type="slidenum">
              <a:rPr lang="en-US" smtClean="0"/>
              <a:t>‹#›</a:t>
            </a:fld>
            <a:endParaRPr lang="en-US"/>
          </a:p>
        </p:txBody>
      </p:sp>
      <p:cxnSp>
        <p:nvCxnSpPr>
          <p:cNvPr id="7" name="Straight Connector 6"/>
          <p:cNvCxnSpPr/>
          <p:nvPr/>
        </p:nvCxnSpPr>
        <p:spPr>
          <a:xfrm flipV="1">
            <a:off x="5715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2492202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Methods of persuasion</a:t>
            </a:r>
          </a:p>
        </p:txBody>
      </p:sp>
      <p:sp>
        <p:nvSpPr>
          <p:cNvPr id="3" name="Subtitle 2"/>
          <p:cNvSpPr>
            <a:spLocks noGrp="1"/>
          </p:cNvSpPr>
          <p:nvPr>
            <p:ph type="subTitle" idx="1"/>
          </p:nvPr>
        </p:nvSpPr>
        <p:spPr/>
        <p:txBody>
          <a:bodyPr/>
          <a:lstStyle/>
          <a:p>
            <a:r>
              <a:rPr lang="en-US" dirty="0"/>
              <a:t>The Power of Words!</a:t>
            </a:r>
          </a:p>
        </p:txBody>
      </p:sp>
    </p:spTree>
    <p:extLst>
      <p:ext uri="{BB962C8B-B14F-4D97-AF65-F5344CB8AC3E}">
        <p14:creationId xmlns:p14="http://schemas.microsoft.com/office/powerpoint/2010/main" val="16866688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Your turn…</a:t>
            </a:r>
          </a:p>
        </p:txBody>
      </p:sp>
      <p:sp>
        <p:nvSpPr>
          <p:cNvPr id="2" name="Content Placeholder 1"/>
          <p:cNvSpPr>
            <a:spLocks noGrp="1"/>
          </p:cNvSpPr>
          <p:nvPr>
            <p:ph idx="1"/>
          </p:nvPr>
        </p:nvSpPr>
        <p:spPr>
          <a:xfrm>
            <a:off x="380999" y="1719070"/>
            <a:ext cx="8407893" cy="4834129"/>
          </a:xfrm>
        </p:spPr>
        <p:txBody>
          <a:bodyPr/>
          <a:lstStyle/>
          <a:p>
            <a:r>
              <a:rPr lang="en-US" dirty="0"/>
              <a:t>In your writer’s notebooks, and with your elbow/writing partner, </a:t>
            </a:r>
            <a:r>
              <a:rPr lang="en-US" b="1" dirty="0"/>
              <a:t>use all the methods </a:t>
            </a:r>
            <a:r>
              <a:rPr lang="en-US" dirty="0"/>
              <a:t>of persuasion to DEFEND this argument. Pretend you are presenting your case to your parents. Make sure you are writing in complete sentences. Be prepared to present your arguments to the class. Make sure they are in complete sentences that make sense.</a:t>
            </a:r>
          </a:p>
          <a:p>
            <a:endParaRPr lang="en-US" dirty="0"/>
          </a:p>
          <a:p>
            <a:pPr lvl="1"/>
            <a:r>
              <a:rPr lang="en-US" b="1" dirty="0"/>
              <a:t>Argument</a:t>
            </a:r>
            <a:r>
              <a:rPr lang="en-US" dirty="0"/>
              <a:t>- Kids should not have to do any of their weekend homework on Friday nights. (In this scenario you do have weekend homework and your parents make you do it on Friday afterschool/night and you don’t want to do it on a Friday).</a:t>
            </a:r>
          </a:p>
          <a:p>
            <a:pPr lvl="1"/>
            <a:endParaRPr lang="en-US" dirty="0"/>
          </a:p>
          <a:p>
            <a:pPr lvl="2"/>
            <a:r>
              <a:rPr lang="en-US" sz="1600" dirty="0"/>
              <a:t>Emotional</a:t>
            </a:r>
          </a:p>
          <a:p>
            <a:pPr lvl="2"/>
            <a:r>
              <a:rPr lang="en-US" sz="1600" dirty="0"/>
              <a:t>Logical</a:t>
            </a:r>
          </a:p>
          <a:p>
            <a:pPr lvl="2"/>
            <a:r>
              <a:rPr lang="en-US" sz="1600" dirty="0"/>
              <a:t>Ethical/moral</a:t>
            </a:r>
          </a:p>
          <a:p>
            <a:pPr lvl="2"/>
            <a:r>
              <a:rPr lang="en-US" sz="1600" dirty="0"/>
              <a:t>Counterargument (you must have a counterargument also)</a:t>
            </a:r>
          </a:p>
        </p:txBody>
      </p:sp>
    </p:spTree>
    <p:extLst>
      <p:ext uri="{BB962C8B-B14F-4D97-AF65-F5344CB8AC3E}">
        <p14:creationId xmlns:p14="http://schemas.microsoft.com/office/powerpoint/2010/main" val="38933839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What’s the purpose of Persuasion?</a:t>
            </a:r>
          </a:p>
        </p:txBody>
      </p:sp>
      <p:sp>
        <p:nvSpPr>
          <p:cNvPr id="2" name="Content Placeholder 1"/>
          <p:cNvSpPr>
            <a:spLocks noGrp="1"/>
          </p:cNvSpPr>
          <p:nvPr>
            <p:ph idx="1"/>
          </p:nvPr>
        </p:nvSpPr>
        <p:spPr/>
        <p:txBody>
          <a:bodyPr>
            <a:normAutofit/>
          </a:bodyPr>
          <a:lstStyle/>
          <a:p>
            <a:r>
              <a:rPr lang="en-US" sz="4000" dirty="0"/>
              <a:t>The purpose is to </a:t>
            </a:r>
            <a:r>
              <a:rPr lang="en-US" sz="4000" b="1" i="1" dirty="0"/>
              <a:t>convince</a:t>
            </a:r>
            <a:r>
              <a:rPr lang="en-US" sz="4000" dirty="0"/>
              <a:t> your audience to embrace your </a:t>
            </a:r>
            <a:r>
              <a:rPr lang="en-US" sz="4000" i="1" dirty="0"/>
              <a:t>idea</a:t>
            </a:r>
            <a:r>
              <a:rPr lang="en-US" sz="4000" dirty="0"/>
              <a:t> or </a:t>
            </a:r>
            <a:r>
              <a:rPr lang="en-US" sz="4000" b="1" i="1" dirty="0"/>
              <a:t>opinion (point of view).</a:t>
            </a:r>
          </a:p>
          <a:p>
            <a:pPr lvl="1"/>
            <a:r>
              <a:rPr lang="en-US" sz="3800" b="1" i="1" dirty="0"/>
              <a:t>Cause someone to believe in your idea</a:t>
            </a:r>
          </a:p>
          <a:p>
            <a:pPr lvl="1"/>
            <a:r>
              <a:rPr lang="en-US" sz="3800" b="1" i="1" dirty="0"/>
              <a:t>Talk them into your side</a:t>
            </a:r>
          </a:p>
        </p:txBody>
      </p:sp>
    </p:spTree>
    <p:extLst>
      <p:ext uri="{BB962C8B-B14F-4D97-AF65-F5344CB8AC3E}">
        <p14:creationId xmlns:p14="http://schemas.microsoft.com/office/powerpoint/2010/main" val="10748322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Assignment</a:t>
            </a:r>
          </a:p>
        </p:txBody>
      </p:sp>
      <p:sp>
        <p:nvSpPr>
          <p:cNvPr id="2" name="Content Placeholder 1"/>
          <p:cNvSpPr>
            <a:spLocks noGrp="1"/>
          </p:cNvSpPr>
          <p:nvPr>
            <p:ph idx="1"/>
          </p:nvPr>
        </p:nvSpPr>
        <p:spPr/>
        <p:txBody>
          <a:bodyPr/>
          <a:lstStyle/>
          <a:p>
            <a:r>
              <a:rPr lang="en-US" dirty="0"/>
              <a:t>Take notes on the different methods of persuasion. You may work alone or with your writing partner. If you work with your writing partner, both of you are responsible for your own notes. You should take these notes in your writer’s notebook. </a:t>
            </a:r>
          </a:p>
          <a:p>
            <a:r>
              <a:rPr lang="en-US" dirty="0"/>
              <a:t>Make sure you write your notes using your own words. Read through the slide and write the definitions in YOUR OWN WORDS. This does not mean changing a couple of words around. You need to think about what each method means.</a:t>
            </a:r>
          </a:p>
          <a:p>
            <a:r>
              <a:rPr lang="en-US" dirty="0"/>
              <a:t>You also must come up with two examples for each method of persuasion (that are different than the examples given to you).</a:t>
            </a:r>
          </a:p>
          <a:p>
            <a:r>
              <a:rPr lang="en-US" dirty="0"/>
              <a:t>Make sure you are able to explain and identify each one when I give you samples later. </a:t>
            </a:r>
          </a:p>
        </p:txBody>
      </p:sp>
    </p:spTree>
    <p:extLst>
      <p:ext uri="{BB962C8B-B14F-4D97-AF65-F5344CB8AC3E}">
        <p14:creationId xmlns:p14="http://schemas.microsoft.com/office/powerpoint/2010/main" val="33296574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Methods of Persuasion</a:t>
            </a:r>
          </a:p>
        </p:txBody>
      </p:sp>
      <p:sp>
        <p:nvSpPr>
          <p:cNvPr id="2" name="Content Placeholder 1"/>
          <p:cNvSpPr>
            <a:spLocks noGrp="1"/>
          </p:cNvSpPr>
          <p:nvPr>
            <p:ph idx="1"/>
          </p:nvPr>
        </p:nvSpPr>
        <p:spPr/>
        <p:txBody>
          <a:bodyPr>
            <a:normAutofit/>
          </a:bodyPr>
          <a:lstStyle/>
          <a:p>
            <a:pPr>
              <a:buFont typeface="Wingdings" pitchFamily="2" charset="2"/>
              <a:buChar char="§"/>
            </a:pPr>
            <a:r>
              <a:rPr lang="en-US" sz="4800" dirty="0"/>
              <a:t>Emotional argument (pathos)</a:t>
            </a:r>
          </a:p>
          <a:p>
            <a:pPr>
              <a:buFont typeface="Wingdings" pitchFamily="2" charset="2"/>
              <a:buChar char="§"/>
            </a:pPr>
            <a:r>
              <a:rPr lang="en-US" sz="4800" dirty="0"/>
              <a:t>Logical argument (logos)</a:t>
            </a:r>
          </a:p>
          <a:p>
            <a:pPr>
              <a:buFont typeface="Wingdings" pitchFamily="2" charset="2"/>
              <a:buChar char="§"/>
            </a:pPr>
            <a:r>
              <a:rPr lang="en-US" sz="4800" dirty="0"/>
              <a:t>Ethical/moral argument (ethos)</a:t>
            </a:r>
          </a:p>
          <a:p>
            <a:pPr>
              <a:buFont typeface="Wingdings" pitchFamily="2" charset="2"/>
              <a:buChar char="§"/>
            </a:pPr>
            <a:r>
              <a:rPr lang="en-US" sz="4600" dirty="0"/>
              <a:t>The Counterargument</a:t>
            </a:r>
            <a:endParaRPr lang="en-US" sz="2600" dirty="0"/>
          </a:p>
          <a:p>
            <a:pPr marL="45720" indent="0">
              <a:buNone/>
            </a:pPr>
            <a:endParaRPr lang="en-US" sz="4000" dirty="0"/>
          </a:p>
        </p:txBody>
      </p:sp>
    </p:spTree>
    <p:extLst>
      <p:ext uri="{BB962C8B-B14F-4D97-AF65-F5344CB8AC3E}">
        <p14:creationId xmlns:p14="http://schemas.microsoft.com/office/powerpoint/2010/main" val="746797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68095" y="548640"/>
            <a:ext cx="7290055" cy="1363400"/>
          </a:xfrm>
        </p:spPr>
        <p:txBody>
          <a:bodyPr/>
          <a:lstStyle/>
          <a:p>
            <a:r>
              <a:rPr lang="en-US" dirty="0"/>
              <a:t>Emotional (pathos) argument</a:t>
            </a:r>
          </a:p>
        </p:txBody>
      </p:sp>
      <p:sp>
        <p:nvSpPr>
          <p:cNvPr id="2" name="Content Placeholder 1"/>
          <p:cNvSpPr>
            <a:spLocks noGrp="1"/>
          </p:cNvSpPr>
          <p:nvPr>
            <p:ph idx="1"/>
          </p:nvPr>
        </p:nvSpPr>
        <p:spPr>
          <a:xfrm>
            <a:off x="578522" y="2133601"/>
            <a:ext cx="7290055" cy="4023360"/>
          </a:xfrm>
        </p:spPr>
        <p:txBody>
          <a:bodyPr/>
          <a:lstStyle/>
          <a:p>
            <a:r>
              <a:rPr lang="en-US" sz="2400" dirty="0"/>
              <a:t>This argument is supposed to make the person you are arguing with feel an emotion (sadness, happiness, anger, etc.). Ideally, getting the person to feel a particular emotion will help you persuade them to agree with you</a:t>
            </a:r>
            <a:r>
              <a:rPr lang="en-US" dirty="0"/>
              <a:t>.</a:t>
            </a:r>
          </a:p>
          <a:p>
            <a:r>
              <a:rPr lang="en-US" dirty="0"/>
              <a:t>Things you might see in an emotional argument- “feeling words”</a:t>
            </a:r>
          </a:p>
          <a:p>
            <a:r>
              <a:rPr lang="en-US" b="1" dirty="0"/>
              <a:t>Example</a:t>
            </a:r>
            <a:r>
              <a:rPr lang="en-US" dirty="0"/>
              <a:t>- Help the poor abandoned animals- ASPCA commercials.</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38400" y="4572000"/>
            <a:ext cx="3455454" cy="1958921"/>
          </a:xfrm>
          <a:prstGeom prst="rect">
            <a:avLst/>
          </a:prstGeom>
        </p:spPr>
      </p:pic>
    </p:spTree>
    <p:extLst>
      <p:ext uri="{BB962C8B-B14F-4D97-AF65-F5344CB8AC3E}">
        <p14:creationId xmlns:p14="http://schemas.microsoft.com/office/powerpoint/2010/main" val="1639073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Logical (logos) argument	</a:t>
            </a:r>
          </a:p>
        </p:txBody>
      </p:sp>
      <p:sp>
        <p:nvSpPr>
          <p:cNvPr id="2" name="Content Placeholder 1"/>
          <p:cNvSpPr>
            <a:spLocks noGrp="1"/>
          </p:cNvSpPr>
          <p:nvPr>
            <p:ph idx="1"/>
          </p:nvPr>
        </p:nvSpPr>
        <p:spPr/>
        <p:txBody>
          <a:bodyPr>
            <a:normAutofit/>
          </a:bodyPr>
          <a:lstStyle/>
          <a:p>
            <a:r>
              <a:rPr lang="en-US" dirty="0"/>
              <a:t>This argument appeals to the audience’s practical side. This argument should just make good sense. With a logical argument you want to persuade the person to agree with you because they think what you are saying sounds like the best thing to do.</a:t>
            </a:r>
          </a:p>
          <a:p>
            <a:r>
              <a:rPr lang="en-US" dirty="0"/>
              <a:t>Things you might see in a logical argument:</a:t>
            </a:r>
          </a:p>
          <a:p>
            <a:pPr lvl="1"/>
            <a:r>
              <a:rPr lang="en-US" dirty="0"/>
              <a:t>Facts</a:t>
            </a:r>
          </a:p>
          <a:p>
            <a:pPr lvl="1"/>
            <a:r>
              <a:rPr lang="en-US" dirty="0"/>
              <a:t>Real world examples</a:t>
            </a:r>
          </a:p>
          <a:p>
            <a:pPr lvl="1"/>
            <a:r>
              <a:rPr lang="en-US" dirty="0"/>
              <a:t>Statements based on truth (no personal opinion)</a:t>
            </a:r>
          </a:p>
          <a:p>
            <a:pPr marL="128016" lvl="1" indent="0">
              <a:buNone/>
            </a:pPr>
            <a:endParaRPr lang="en-US" dirty="0"/>
          </a:p>
          <a:p>
            <a:pPr marL="128016" lvl="1" indent="0">
              <a:buNone/>
            </a:pPr>
            <a:r>
              <a:rPr lang="en-US" b="1" dirty="0"/>
              <a:t>Example</a:t>
            </a:r>
            <a:r>
              <a:rPr lang="en-US" dirty="0"/>
              <a:t>- Eating off the Dollar Menu at McDonald’s </a:t>
            </a:r>
          </a:p>
          <a:p>
            <a:pPr marL="128016" lvl="1" indent="0">
              <a:buNone/>
            </a:pPr>
            <a:r>
              <a:rPr lang="en-US" dirty="0"/>
              <a:t>will save you money.</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67400" y="4724400"/>
            <a:ext cx="1634117" cy="1786128"/>
          </a:xfrm>
          <a:prstGeom prst="rect">
            <a:avLst/>
          </a:prstGeom>
        </p:spPr>
      </p:pic>
    </p:spTree>
    <p:extLst>
      <p:ext uri="{BB962C8B-B14F-4D97-AF65-F5344CB8AC3E}">
        <p14:creationId xmlns:p14="http://schemas.microsoft.com/office/powerpoint/2010/main" val="385762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Ethical/moral (ethos) argument</a:t>
            </a:r>
          </a:p>
        </p:txBody>
      </p:sp>
      <p:sp>
        <p:nvSpPr>
          <p:cNvPr id="2" name="Content Placeholder 1"/>
          <p:cNvSpPr>
            <a:spLocks noGrp="1"/>
          </p:cNvSpPr>
          <p:nvPr>
            <p:ph idx="1"/>
          </p:nvPr>
        </p:nvSpPr>
        <p:spPr/>
        <p:txBody>
          <a:bodyPr/>
          <a:lstStyle/>
          <a:p>
            <a:r>
              <a:rPr lang="en-US" dirty="0"/>
              <a:t>This argument makes an appeal to the audience’s morals. Morally there is usually a right and wrong in most situations. When you make an ethical or moral argument, you are persuading a person to make the right choice. </a:t>
            </a:r>
          </a:p>
          <a:p>
            <a:r>
              <a:rPr lang="en-US" dirty="0"/>
              <a:t>Things you might see in an ethical argument-</a:t>
            </a:r>
          </a:p>
          <a:p>
            <a:pPr lvl="1"/>
            <a:r>
              <a:rPr lang="en-US" dirty="0"/>
              <a:t>Statements that refer to what the majority of society would consider “the right thing to do,” such as it is wrong to steal.</a:t>
            </a:r>
          </a:p>
          <a:p>
            <a:pPr marL="128016" lvl="1" indent="0">
              <a:buNone/>
            </a:pPr>
            <a:endParaRPr lang="en-US" b="1" dirty="0"/>
          </a:p>
          <a:p>
            <a:pPr marL="128016" lvl="1" indent="0">
              <a:buNone/>
            </a:pPr>
            <a:r>
              <a:rPr lang="en-US" b="1" dirty="0"/>
              <a:t>Example</a:t>
            </a:r>
            <a:r>
              <a:rPr lang="en-US" dirty="0"/>
              <a:t>- Giving to the Red Cross when there’s a disaster or telling someone if you’re a witness to a crime.</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08160" y="5073922"/>
            <a:ext cx="3209925" cy="1428750"/>
          </a:xfrm>
          <a:prstGeom prst="rect">
            <a:avLst/>
          </a:prstGeom>
        </p:spPr>
      </p:pic>
    </p:spTree>
    <p:extLst>
      <p:ext uri="{BB962C8B-B14F-4D97-AF65-F5344CB8AC3E}">
        <p14:creationId xmlns:p14="http://schemas.microsoft.com/office/powerpoint/2010/main" val="35912146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Counterargument</a:t>
            </a:r>
          </a:p>
        </p:txBody>
      </p:sp>
      <p:sp>
        <p:nvSpPr>
          <p:cNvPr id="2" name="Content Placeholder 1"/>
          <p:cNvSpPr>
            <a:spLocks noGrp="1"/>
          </p:cNvSpPr>
          <p:nvPr>
            <p:ph idx="1"/>
          </p:nvPr>
        </p:nvSpPr>
        <p:spPr>
          <a:xfrm>
            <a:off x="380999" y="1719070"/>
            <a:ext cx="8458201" cy="4605529"/>
          </a:xfrm>
        </p:spPr>
        <p:txBody>
          <a:bodyPr>
            <a:normAutofit fontScale="85000" lnSpcReduction="20000"/>
          </a:bodyPr>
          <a:lstStyle/>
          <a:p>
            <a:r>
              <a:rPr lang="en-US" sz="2400" dirty="0"/>
              <a:t>In every good argument, you must include a counterargument. A counterargument is an argument against what the other side would say.</a:t>
            </a:r>
          </a:p>
          <a:p>
            <a:pPr lvl="1"/>
            <a:r>
              <a:rPr lang="en-US" sz="2000" dirty="0"/>
              <a:t>This is where you think about why they might disagree with you, and explain why they are wrong to disagree.</a:t>
            </a:r>
          </a:p>
          <a:p>
            <a:pPr marL="128016" lvl="1" indent="0">
              <a:buNone/>
            </a:pPr>
            <a:endParaRPr lang="en-US" sz="2000" dirty="0"/>
          </a:p>
          <a:p>
            <a:pPr marL="128016" lvl="1" indent="0">
              <a:buNone/>
            </a:pPr>
            <a:r>
              <a:rPr lang="en-US" sz="2200" dirty="0"/>
              <a:t>If you can think about what the other side would think and really see from their perspective, you can address their concerns/issues before they even get to say them</a:t>
            </a:r>
            <a:r>
              <a:rPr lang="en-US" sz="2000" dirty="0"/>
              <a:t>.</a:t>
            </a:r>
          </a:p>
          <a:p>
            <a:r>
              <a:rPr lang="en-US" sz="2400" dirty="0"/>
              <a:t>Challenge-Choose one of your example arguments from one of the methods and create a counterargument like the example below.</a:t>
            </a:r>
          </a:p>
          <a:p>
            <a:pPr lvl="1"/>
            <a:r>
              <a:rPr lang="en-US" sz="2200" i="1" dirty="0"/>
              <a:t>Example- Some might say that McDonald’s is an unhealthy choice. However, McDonald’s has many healthy options on their menu, including the choice to substitute fries </a:t>
            </a:r>
            <a:r>
              <a:rPr lang="en-US" sz="2200" i="1"/>
              <a:t>for apples in </a:t>
            </a:r>
            <a:r>
              <a:rPr lang="en-US" sz="2200" i="1" dirty="0"/>
              <a:t>a Happy Meal.</a:t>
            </a:r>
          </a:p>
          <a:p>
            <a:pPr lvl="1"/>
            <a:r>
              <a:rPr lang="en-US" sz="2200" i="1" dirty="0"/>
              <a:t>Starters for your counterargument- </a:t>
            </a:r>
          </a:p>
          <a:p>
            <a:pPr lvl="2"/>
            <a:r>
              <a:rPr lang="en-US" sz="1800" i="1" dirty="0"/>
              <a:t>Some might say…however, …</a:t>
            </a:r>
          </a:p>
          <a:p>
            <a:pPr lvl="2"/>
            <a:r>
              <a:rPr lang="en-US" sz="1800" i="1" dirty="0"/>
              <a:t>You might think that… but, …</a:t>
            </a:r>
          </a:p>
          <a:p>
            <a:endParaRPr lang="en-US" sz="2400" b="1" i="1" dirty="0"/>
          </a:p>
          <a:p>
            <a:pPr lvl="2"/>
            <a:r>
              <a:rPr lang="en-US" sz="2000" b="1" i="1" dirty="0"/>
              <a:t>Stop taking notes with examples here. We will do the next part together, but read the directions for the next slide.</a:t>
            </a:r>
          </a:p>
        </p:txBody>
      </p:sp>
    </p:spTree>
    <p:extLst>
      <p:ext uri="{BB962C8B-B14F-4D97-AF65-F5344CB8AC3E}">
        <p14:creationId xmlns:p14="http://schemas.microsoft.com/office/powerpoint/2010/main" val="34997926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Next…</a:t>
            </a:r>
          </a:p>
        </p:txBody>
      </p:sp>
      <p:sp>
        <p:nvSpPr>
          <p:cNvPr id="2" name="Content Placeholder 1"/>
          <p:cNvSpPr>
            <a:spLocks noGrp="1"/>
          </p:cNvSpPr>
          <p:nvPr>
            <p:ph idx="1"/>
          </p:nvPr>
        </p:nvSpPr>
        <p:spPr/>
        <p:txBody>
          <a:bodyPr>
            <a:normAutofit/>
          </a:bodyPr>
          <a:lstStyle/>
          <a:p>
            <a:r>
              <a:rPr lang="en-US" sz="2800" dirty="0"/>
              <a:t>I’m going to show you a few commercials.</a:t>
            </a:r>
          </a:p>
          <a:p>
            <a:r>
              <a:rPr lang="en-US" sz="2800" dirty="0"/>
              <a:t>After each commercial I want you to write in your notes which method or methods of persuasion the advertisers use for each commercial we watch. </a:t>
            </a:r>
          </a:p>
          <a:p>
            <a:r>
              <a:rPr lang="en-US" sz="2800" dirty="0"/>
              <a:t>You also need to include WHY you think it is this type(s) of method of persuasion. </a:t>
            </a:r>
          </a:p>
        </p:txBody>
      </p:sp>
    </p:spTree>
    <p:extLst>
      <p:ext uri="{BB962C8B-B14F-4D97-AF65-F5344CB8AC3E}">
        <p14:creationId xmlns:p14="http://schemas.microsoft.com/office/powerpoint/2010/main" val="246814474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182</TotalTime>
  <Words>826</Words>
  <Application>Microsoft Office PowerPoint</Application>
  <PresentationFormat>On-screen Show (4:3)</PresentationFormat>
  <Paragraphs>60</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Tw Cen MT</vt:lpstr>
      <vt:lpstr>Tw Cen MT Condensed</vt:lpstr>
      <vt:lpstr>Wingdings</vt:lpstr>
      <vt:lpstr>Wingdings 3</vt:lpstr>
      <vt:lpstr>Integral</vt:lpstr>
      <vt:lpstr>Methods of persuasion</vt:lpstr>
      <vt:lpstr>What’s the purpose of Persuasion?</vt:lpstr>
      <vt:lpstr>Assignment</vt:lpstr>
      <vt:lpstr>Methods of Persuasion</vt:lpstr>
      <vt:lpstr>Emotional (pathos) argument</vt:lpstr>
      <vt:lpstr>Logical (logos) argument </vt:lpstr>
      <vt:lpstr>Ethical/moral (ethos) argument</vt:lpstr>
      <vt:lpstr>Counterargument</vt:lpstr>
      <vt:lpstr>Next…</vt:lpstr>
      <vt:lpstr>Your turn…</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Methods of persuasion</dc:title>
  <dc:creator>Trisha</dc:creator>
  <cp:lastModifiedBy>Trisha</cp:lastModifiedBy>
  <cp:revision>38</cp:revision>
  <dcterms:created xsi:type="dcterms:W3CDTF">2013-02-04T01:01:48Z</dcterms:created>
  <dcterms:modified xsi:type="dcterms:W3CDTF">2020-02-23T00:55:57Z</dcterms:modified>
</cp:coreProperties>
</file>