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2/9/2020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2/9/2020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31DE7-D822-49C3-A0D9-479C78585781}"/>
              </a:ext>
            </a:extLst>
          </p:cNvPr>
          <p:cNvSpPr>
            <a:spLocks noGrp="1"/>
          </p:cNvSpPr>
          <p:nvPr>
            <p:ph type="ctrTitle"/>
          </p:nvPr>
        </p:nvSpPr>
        <p:spPr/>
        <p:txBody>
          <a:bodyPr/>
          <a:lstStyle/>
          <a:p>
            <a:r>
              <a:rPr lang="en-US" sz="6000" dirty="0"/>
              <a:t>Goodreads Prompts</a:t>
            </a:r>
          </a:p>
        </p:txBody>
      </p:sp>
      <p:sp>
        <p:nvSpPr>
          <p:cNvPr id="3" name="Subtitle 2">
            <a:extLst>
              <a:ext uri="{FF2B5EF4-FFF2-40B4-BE49-F238E27FC236}">
                <a16:creationId xmlns:a16="http://schemas.microsoft.com/office/drawing/2014/main" id="{1B22EFC0-5A45-4664-9E10-F48A0FB5CBE4}"/>
              </a:ext>
            </a:extLst>
          </p:cNvPr>
          <p:cNvSpPr>
            <a:spLocks noGrp="1"/>
          </p:cNvSpPr>
          <p:nvPr>
            <p:ph type="subTitle" idx="1"/>
          </p:nvPr>
        </p:nvSpPr>
        <p:spPr/>
        <p:txBody>
          <a:bodyPr>
            <a:normAutofit/>
          </a:bodyPr>
          <a:lstStyle/>
          <a:p>
            <a:r>
              <a:rPr lang="en-US" sz="2800" dirty="0"/>
              <a:t>2019-2020</a:t>
            </a:r>
          </a:p>
        </p:txBody>
      </p:sp>
    </p:spTree>
    <p:extLst>
      <p:ext uri="{BB962C8B-B14F-4D97-AF65-F5344CB8AC3E}">
        <p14:creationId xmlns:p14="http://schemas.microsoft.com/office/powerpoint/2010/main" val="784181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234B6-7A92-433F-9496-50288492E59B}"/>
              </a:ext>
            </a:extLst>
          </p:cNvPr>
          <p:cNvSpPr>
            <a:spLocks noGrp="1"/>
          </p:cNvSpPr>
          <p:nvPr>
            <p:ph type="title"/>
          </p:nvPr>
        </p:nvSpPr>
        <p:spPr>
          <a:xfrm>
            <a:off x="677334" y="609600"/>
            <a:ext cx="8596668" cy="784194"/>
          </a:xfrm>
        </p:spPr>
        <p:txBody>
          <a:bodyPr/>
          <a:lstStyle/>
          <a:p>
            <a:r>
              <a:rPr lang="en-US" dirty="0"/>
              <a:t>Goodreads Prompt 11/18- Book Review</a:t>
            </a:r>
          </a:p>
        </p:txBody>
      </p:sp>
      <p:sp>
        <p:nvSpPr>
          <p:cNvPr id="3" name="Content Placeholder 2">
            <a:extLst>
              <a:ext uri="{FF2B5EF4-FFF2-40B4-BE49-F238E27FC236}">
                <a16:creationId xmlns:a16="http://schemas.microsoft.com/office/drawing/2014/main" id="{5A13F243-670A-49FB-97F8-3094B9AA4FCD}"/>
              </a:ext>
            </a:extLst>
          </p:cNvPr>
          <p:cNvSpPr>
            <a:spLocks noGrp="1"/>
          </p:cNvSpPr>
          <p:nvPr>
            <p:ph idx="1"/>
          </p:nvPr>
        </p:nvSpPr>
        <p:spPr>
          <a:xfrm>
            <a:off x="532660" y="1597981"/>
            <a:ext cx="8741342" cy="4847207"/>
          </a:xfrm>
        </p:spPr>
        <p:txBody>
          <a:bodyPr>
            <a:normAutofit fontScale="92500" lnSpcReduction="10000"/>
          </a:bodyPr>
          <a:lstStyle/>
          <a:p>
            <a:r>
              <a:rPr lang="en-US" dirty="0"/>
              <a:t>Write an honest review of </a:t>
            </a:r>
            <a:r>
              <a:rPr lang="en-US" i="1" dirty="0"/>
              <a:t>Roll of Thunder, Hear My Cry</a:t>
            </a:r>
            <a:r>
              <a:rPr lang="en-US" dirty="0"/>
              <a:t>. Remember, a review is your overview opinion of the book. Use the following questions to help you write your review. Be sure to type your response in the Pages App or Google Docs to edit and proofread before you copy and paste it to Goodreads. Also, be sure to include the amount of pages you read of your independent reading </a:t>
            </a:r>
            <a:r>
              <a:rPr lang="en-US"/>
              <a:t>book this past week.</a:t>
            </a:r>
            <a:endParaRPr lang="en-US" dirty="0"/>
          </a:p>
          <a:p>
            <a:r>
              <a:rPr lang="en-US" dirty="0"/>
              <a:t>Questions for your review:</a:t>
            </a:r>
          </a:p>
          <a:p>
            <a:pPr lvl="1"/>
            <a:r>
              <a:rPr lang="en-US" dirty="0"/>
              <a:t>Did you like the book? Why or why not? What was good about it? Did any parts make you laugh? Were you frustrated at any parts of the novel because of the plot? Explain.</a:t>
            </a:r>
          </a:p>
          <a:p>
            <a:pPr lvl="1"/>
            <a:r>
              <a:rPr lang="en-US" dirty="0"/>
              <a:t>Did you dislike the book? Why or why not? Explain. </a:t>
            </a:r>
          </a:p>
          <a:p>
            <a:pPr lvl="1"/>
            <a:r>
              <a:rPr lang="en-US" dirty="0"/>
              <a:t>What was your favorite part of the story? Why? Explain.</a:t>
            </a:r>
          </a:p>
          <a:p>
            <a:pPr lvl="1"/>
            <a:r>
              <a:rPr lang="en-US" dirty="0"/>
              <a:t>Discuss the main character(s)- were the characters authentic, unbelievable, boring, or relatable? Did the characters make good choices, unrealistic choices, or obvious choices? Explain.</a:t>
            </a:r>
          </a:p>
          <a:p>
            <a:pPr lvl="1"/>
            <a:r>
              <a:rPr lang="en-US" dirty="0"/>
              <a:t>Were the conflicts boring, suspenseful, predictable? Explain.</a:t>
            </a:r>
          </a:p>
          <a:p>
            <a:pPr lvl="1"/>
            <a:r>
              <a:rPr lang="en-US" dirty="0"/>
              <a:t>What group of people would like this book? Explain.</a:t>
            </a:r>
          </a:p>
          <a:p>
            <a:pPr lvl="1"/>
            <a:r>
              <a:rPr lang="en-US" dirty="0"/>
              <a:t>Would you recommend this book? Why or why not? Explain. </a:t>
            </a:r>
          </a:p>
          <a:p>
            <a:endParaRPr lang="en-US" dirty="0"/>
          </a:p>
        </p:txBody>
      </p:sp>
    </p:spTree>
    <p:extLst>
      <p:ext uri="{BB962C8B-B14F-4D97-AF65-F5344CB8AC3E}">
        <p14:creationId xmlns:p14="http://schemas.microsoft.com/office/powerpoint/2010/main" val="3321011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EED9A-6A5F-48C1-BA3A-320D6FF54237}"/>
              </a:ext>
            </a:extLst>
          </p:cNvPr>
          <p:cNvSpPr>
            <a:spLocks noGrp="1"/>
          </p:cNvSpPr>
          <p:nvPr>
            <p:ph type="title"/>
          </p:nvPr>
        </p:nvSpPr>
        <p:spPr>
          <a:xfrm>
            <a:off x="677334" y="609600"/>
            <a:ext cx="8596668" cy="1077157"/>
          </a:xfrm>
        </p:spPr>
        <p:txBody>
          <a:bodyPr/>
          <a:lstStyle/>
          <a:p>
            <a:r>
              <a:rPr lang="en-US" dirty="0"/>
              <a:t>Goodreads Prompt 12/2-Response </a:t>
            </a:r>
          </a:p>
        </p:txBody>
      </p:sp>
      <p:sp>
        <p:nvSpPr>
          <p:cNvPr id="3" name="Content Placeholder 2">
            <a:extLst>
              <a:ext uri="{FF2B5EF4-FFF2-40B4-BE49-F238E27FC236}">
                <a16:creationId xmlns:a16="http://schemas.microsoft.com/office/drawing/2014/main" id="{00374E7E-5481-45F3-B1DD-0DE40BA33A36}"/>
              </a:ext>
            </a:extLst>
          </p:cNvPr>
          <p:cNvSpPr>
            <a:spLocks noGrp="1"/>
          </p:cNvSpPr>
          <p:nvPr>
            <p:ph idx="1"/>
          </p:nvPr>
        </p:nvSpPr>
        <p:spPr>
          <a:xfrm>
            <a:off x="310719" y="1686757"/>
            <a:ext cx="8963284" cy="4829453"/>
          </a:xfrm>
        </p:spPr>
        <p:txBody>
          <a:bodyPr>
            <a:normAutofit fontScale="92500" lnSpcReduction="10000"/>
          </a:bodyPr>
          <a:lstStyle/>
          <a:p>
            <a:r>
              <a:rPr lang="en-US" sz="1700" dirty="0"/>
              <a:t>Personal responses are an important form of writing. It allows a reader to connect to the text and express their thoughts and reactions in written form. For your Goodreads comment this week, I want you to respond to your independent novel you’ve been reading or just finished. Be sure to explain enough to show you have done your reading. Make sure you type a draft on Pages before you copy and paste it to the site. Also, make sure you include how many pages you read the week before break.</a:t>
            </a:r>
          </a:p>
          <a:p>
            <a:r>
              <a:rPr lang="en-US" dirty="0"/>
              <a:t>Use the following questions to help create your response:</a:t>
            </a:r>
          </a:p>
          <a:p>
            <a:pPr lvl="1"/>
            <a:r>
              <a:rPr lang="en-US" dirty="0"/>
              <a:t>What is your opinion about what happens in your book? This could be a specific chapter or scene. Explain.</a:t>
            </a:r>
          </a:p>
          <a:p>
            <a:pPr lvl="1"/>
            <a:r>
              <a:rPr lang="en-US" dirty="0"/>
              <a:t>How do you feel about the events? (angry, confused, happy, anxious, etc.) Explain.</a:t>
            </a:r>
          </a:p>
          <a:p>
            <a:pPr lvl="1"/>
            <a:r>
              <a:rPr lang="en-US" dirty="0"/>
              <a:t>What are you questioning about the plot (the events)? What are you questioning about character choices or author choices? Explain.</a:t>
            </a:r>
          </a:p>
          <a:p>
            <a:pPr lvl="1"/>
            <a:r>
              <a:rPr lang="en-US" dirty="0"/>
              <a:t>What predictions can you make? Explain. If you finished your book, you don’t need to answer this question.</a:t>
            </a:r>
          </a:p>
          <a:p>
            <a:pPr lvl="1"/>
            <a:r>
              <a:rPr lang="en-US" dirty="0"/>
              <a:t>What changes would you make in the book? Why?</a:t>
            </a:r>
          </a:p>
          <a:p>
            <a:pPr lvl="1"/>
            <a:r>
              <a:rPr lang="en-US" dirty="0"/>
              <a:t>Do you agree with the main character’s decisions? Why or why not? Do you think these choices will cause conflicts for the character or other characters in the future? Explain. </a:t>
            </a:r>
          </a:p>
          <a:p>
            <a:endParaRPr lang="en-US" dirty="0"/>
          </a:p>
        </p:txBody>
      </p:sp>
    </p:spTree>
    <p:extLst>
      <p:ext uri="{BB962C8B-B14F-4D97-AF65-F5344CB8AC3E}">
        <p14:creationId xmlns:p14="http://schemas.microsoft.com/office/powerpoint/2010/main" val="2539192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FCF32-90A1-4B9C-AC2E-6F0CB38D0CA4}"/>
              </a:ext>
            </a:extLst>
          </p:cNvPr>
          <p:cNvSpPr>
            <a:spLocks noGrp="1"/>
          </p:cNvSpPr>
          <p:nvPr>
            <p:ph type="title"/>
          </p:nvPr>
        </p:nvSpPr>
        <p:spPr>
          <a:xfrm>
            <a:off x="677334" y="609600"/>
            <a:ext cx="8596668" cy="952870"/>
          </a:xfrm>
        </p:spPr>
        <p:txBody>
          <a:bodyPr/>
          <a:lstStyle/>
          <a:p>
            <a:r>
              <a:rPr lang="en-US" dirty="0"/>
              <a:t>Goodreads Prompt 12/9- Summary</a:t>
            </a:r>
          </a:p>
        </p:txBody>
      </p:sp>
      <p:sp>
        <p:nvSpPr>
          <p:cNvPr id="3" name="Content Placeholder 2">
            <a:extLst>
              <a:ext uri="{FF2B5EF4-FFF2-40B4-BE49-F238E27FC236}">
                <a16:creationId xmlns:a16="http://schemas.microsoft.com/office/drawing/2014/main" id="{54603B2F-00E4-4D6B-AAED-844911DD7FAC}"/>
              </a:ext>
            </a:extLst>
          </p:cNvPr>
          <p:cNvSpPr>
            <a:spLocks noGrp="1"/>
          </p:cNvSpPr>
          <p:nvPr>
            <p:ph idx="1"/>
          </p:nvPr>
        </p:nvSpPr>
        <p:spPr>
          <a:xfrm>
            <a:off x="523783" y="1855433"/>
            <a:ext cx="8750219" cy="4185929"/>
          </a:xfrm>
        </p:spPr>
        <p:txBody>
          <a:bodyPr>
            <a:normAutofit lnSpcReduction="10000"/>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dirty="0"/>
              <a:t> site under the section that says “My Activity” </a:t>
            </a:r>
          </a:p>
          <a:p>
            <a:endParaRPr lang="en-US" dirty="0"/>
          </a:p>
        </p:txBody>
      </p:sp>
    </p:spTree>
    <p:extLst>
      <p:ext uri="{BB962C8B-B14F-4D97-AF65-F5344CB8AC3E}">
        <p14:creationId xmlns:p14="http://schemas.microsoft.com/office/powerpoint/2010/main" val="321999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CA0FC-FFD3-496D-B2CB-BBF55C10316E}"/>
              </a:ext>
            </a:extLst>
          </p:cNvPr>
          <p:cNvSpPr>
            <a:spLocks noGrp="1"/>
          </p:cNvSpPr>
          <p:nvPr>
            <p:ph type="title"/>
          </p:nvPr>
        </p:nvSpPr>
        <p:spPr>
          <a:xfrm>
            <a:off x="677334" y="609600"/>
            <a:ext cx="8596668" cy="819705"/>
          </a:xfrm>
        </p:spPr>
        <p:txBody>
          <a:bodyPr/>
          <a:lstStyle/>
          <a:p>
            <a:r>
              <a:rPr lang="en-US" dirty="0"/>
              <a:t>Goodreads Prompt </a:t>
            </a:r>
            <a:r>
              <a:rPr lang="en-US"/>
              <a:t>1/6 - </a:t>
            </a:r>
            <a:r>
              <a:rPr lang="en-US" dirty="0"/>
              <a:t>Conflicts</a:t>
            </a:r>
          </a:p>
        </p:txBody>
      </p:sp>
      <p:sp>
        <p:nvSpPr>
          <p:cNvPr id="3" name="Content Placeholder 2">
            <a:extLst>
              <a:ext uri="{FF2B5EF4-FFF2-40B4-BE49-F238E27FC236}">
                <a16:creationId xmlns:a16="http://schemas.microsoft.com/office/drawing/2014/main" id="{12B4E0CA-47DF-4FA8-877E-07E991413D22}"/>
              </a:ext>
            </a:extLst>
          </p:cNvPr>
          <p:cNvSpPr>
            <a:spLocks noGrp="1"/>
          </p:cNvSpPr>
          <p:nvPr>
            <p:ph idx="1"/>
          </p:nvPr>
        </p:nvSpPr>
        <p:spPr>
          <a:xfrm>
            <a:off x="497150" y="1633491"/>
            <a:ext cx="8776852" cy="4927107"/>
          </a:xfrm>
        </p:spPr>
        <p:txBody>
          <a:bodyPr>
            <a:normAutofit/>
          </a:bodyPr>
          <a:lstStyle/>
          <a:p>
            <a:pPr marL="457200" lvl="0" indent="-457200" defTabSz="914400">
              <a:spcBef>
                <a:spcPts val="2000"/>
              </a:spcBef>
              <a:buClr>
                <a:srgbClr val="302C24">
                  <a:lumMod val="75000"/>
                  <a:lumOff val="25000"/>
                </a:srgbClr>
              </a:buClr>
              <a:buSzPct val="75000"/>
              <a:buFont typeface="Wingdings 2" pitchFamily="18" charset="2"/>
              <a:buChar char=""/>
            </a:pPr>
            <a:r>
              <a:rPr lang="en-US" sz="1600" b="1" dirty="0">
                <a:solidFill>
                  <a:srgbClr val="302C24">
                    <a:lumMod val="75000"/>
                    <a:lumOff val="25000"/>
                  </a:srgbClr>
                </a:solidFill>
                <a:latin typeface="Book Antiqua"/>
              </a:rPr>
              <a:t>Prompt: </a:t>
            </a:r>
            <a:r>
              <a:rPr lang="en-US" sz="1600" dirty="0">
                <a:solidFill>
                  <a:srgbClr val="302C24">
                    <a:lumMod val="75000"/>
                    <a:lumOff val="25000"/>
                  </a:srgbClr>
                </a:solidFill>
                <a:latin typeface="Book Antiqua"/>
              </a:rPr>
              <a:t>What are the conflicts in your story? </a:t>
            </a:r>
            <a:r>
              <a:rPr lang="en-US" sz="1600" b="1" dirty="0">
                <a:solidFill>
                  <a:srgbClr val="302C24">
                    <a:lumMod val="75000"/>
                    <a:lumOff val="25000"/>
                  </a:srgbClr>
                </a:solidFill>
                <a:latin typeface="Book Antiqua"/>
              </a:rPr>
              <a:t>Describe</a:t>
            </a:r>
            <a:r>
              <a:rPr lang="en-US" sz="1600" dirty="0">
                <a:solidFill>
                  <a:srgbClr val="302C24">
                    <a:lumMod val="75000"/>
                    <a:lumOff val="25000"/>
                  </a:srgbClr>
                </a:solidFill>
                <a:latin typeface="Book Antiqua"/>
              </a:rPr>
              <a:t> at least two and </a:t>
            </a:r>
            <a:r>
              <a:rPr lang="en-US" sz="1600" b="1" dirty="0">
                <a:solidFill>
                  <a:srgbClr val="302C24">
                    <a:lumMod val="75000"/>
                    <a:lumOff val="25000"/>
                  </a:srgbClr>
                </a:solidFill>
                <a:latin typeface="Book Antiqua"/>
              </a:rPr>
              <a:t>explain</a:t>
            </a:r>
            <a:r>
              <a:rPr lang="en-US" sz="1600" dirty="0">
                <a:solidFill>
                  <a:srgbClr val="302C24">
                    <a:lumMod val="75000"/>
                    <a:lumOff val="25000"/>
                  </a:srgbClr>
                </a:solidFill>
                <a:latin typeface="Book Antiqua"/>
              </a:rPr>
              <a:t> </a:t>
            </a:r>
            <a:r>
              <a:rPr lang="en-US" sz="1600" b="1" dirty="0">
                <a:solidFill>
                  <a:srgbClr val="302C24">
                    <a:lumMod val="75000"/>
                    <a:lumOff val="25000"/>
                  </a:srgbClr>
                </a:solidFill>
                <a:latin typeface="Book Antiqua"/>
              </a:rPr>
              <a:t>the type </a:t>
            </a:r>
            <a:r>
              <a:rPr lang="en-US" sz="1600" dirty="0">
                <a:solidFill>
                  <a:srgbClr val="302C24">
                    <a:lumMod val="75000"/>
                    <a:lumOff val="25000"/>
                  </a:srgbClr>
                </a:solidFill>
                <a:latin typeface="Book Antiqua"/>
              </a:rPr>
              <a:t>of conflict. Help your explanation by using textual evidence to support your response. Make sure you explain how the piece of evidence supports your type of conflict. Be sure to include how many pages you have read the last week before the break/over the break. Type your response in Pages or Google Docs before you copy and paste it to Goodreads.</a:t>
            </a:r>
          </a:p>
          <a:p>
            <a:pPr marL="457200" lvl="0" indent="-457200" defTabSz="914400">
              <a:spcBef>
                <a:spcPts val="2000"/>
              </a:spcBef>
              <a:buClr>
                <a:srgbClr val="302C24">
                  <a:lumMod val="75000"/>
                  <a:lumOff val="25000"/>
                </a:srgbClr>
              </a:buClr>
              <a:buSzPct val="75000"/>
              <a:buFont typeface="Wingdings 2" pitchFamily="18" charset="2"/>
              <a:buChar char=""/>
            </a:pPr>
            <a:r>
              <a:rPr lang="en-US" sz="1600" b="1" dirty="0">
                <a:solidFill>
                  <a:srgbClr val="302C24">
                    <a:lumMod val="75000"/>
                    <a:lumOff val="25000"/>
                  </a:srgbClr>
                </a:solidFill>
                <a:latin typeface="Book Antiqua"/>
              </a:rPr>
              <a:t>Definition: </a:t>
            </a:r>
            <a:r>
              <a:rPr lang="en-US" sz="1600" dirty="0">
                <a:solidFill>
                  <a:srgbClr val="302C24">
                    <a:lumMod val="75000"/>
                    <a:lumOff val="25000"/>
                  </a:srgbClr>
                </a:solidFill>
                <a:latin typeface="Book Antiqua"/>
              </a:rPr>
              <a:t>There are 5 main types of conflict:</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character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(Harry v. Voldemort)</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self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(Simba struggles with his fate as king of the lions and the death of his dad)</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society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(Katniss fights to change the society she lives in)</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technology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(fighting robots that want to take over the world)</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nature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(Brian, from the book </a:t>
            </a:r>
            <a:r>
              <a:rPr lang="en-US" i="1" dirty="0">
                <a:solidFill>
                  <a:srgbClr val="302C24">
                    <a:lumMod val="75000"/>
                    <a:lumOff val="25000"/>
                  </a:srgbClr>
                </a:solidFill>
                <a:latin typeface="Book Antiqua"/>
              </a:rPr>
              <a:t>Hatchet</a:t>
            </a:r>
            <a:r>
              <a:rPr lang="en-US" dirty="0">
                <a:solidFill>
                  <a:srgbClr val="302C24">
                    <a:lumMod val="75000"/>
                    <a:lumOff val="25000"/>
                  </a:srgbClr>
                </a:solidFill>
                <a:latin typeface="Book Antiqua"/>
              </a:rPr>
              <a:t>, struggles to survive alone in the wilderness)</a:t>
            </a:r>
          </a:p>
          <a:p>
            <a:endParaRPr lang="en-US" dirty="0"/>
          </a:p>
        </p:txBody>
      </p:sp>
    </p:spTree>
    <p:extLst>
      <p:ext uri="{BB962C8B-B14F-4D97-AF65-F5344CB8AC3E}">
        <p14:creationId xmlns:p14="http://schemas.microsoft.com/office/powerpoint/2010/main" val="2646504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2CAA5-C5D6-4C8E-8120-599B4D004022}"/>
              </a:ext>
            </a:extLst>
          </p:cNvPr>
          <p:cNvSpPr>
            <a:spLocks noGrp="1"/>
          </p:cNvSpPr>
          <p:nvPr>
            <p:ph type="title"/>
          </p:nvPr>
        </p:nvSpPr>
        <p:spPr>
          <a:xfrm>
            <a:off x="677334" y="609600"/>
            <a:ext cx="8596668" cy="970625"/>
          </a:xfrm>
        </p:spPr>
        <p:txBody>
          <a:bodyPr/>
          <a:lstStyle/>
          <a:p>
            <a:r>
              <a:rPr lang="en-US" dirty="0"/>
              <a:t>Goodreads Prompt 1/13- Connections</a:t>
            </a:r>
          </a:p>
        </p:txBody>
      </p:sp>
      <p:sp>
        <p:nvSpPr>
          <p:cNvPr id="3" name="Content Placeholder 2">
            <a:extLst>
              <a:ext uri="{FF2B5EF4-FFF2-40B4-BE49-F238E27FC236}">
                <a16:creationId xmlns:a16="http://schemas.microsoft.com/office/drawing/2014/main" id="{F46B43BD-B0ED-4E16-9659-292C1260AC4C}"/>
              </a:ext>
            </a:extLst>
          </p:cNvPr>
          <p:cNvSpPr>
            <a:spLocks noGrp="1"/>
          </p:cNvSpPr>
          <p:nvPr>
            <p:ph idx="1"/>
          </p:nvPr>
        </p:nvSpPr>
        <p:spPr>
          <a:xfrm>
            <a:off x="497150" y="1793289"/>
            <a:ext cx="8776852" cy="4248073"/>
          </a:xfrm>
        </p:spPr>
        <p:txBody>
          <a:bodyPr>
            <a:normAutofit fontScale="92500" lnSpcReduction="10000"/>
          </a:bodyPr>
          <a:lstStyle/>
          <a:p>
            <a:r>
              <a:rPr lang="en-US" sz="2000" dirty="0"/>
              <a:t>Remember good readers make connections while they read. These connections are described as:</a:t>
            </a:r>
          </a:p>
          <a:p>
            <a:pPr lvl="1"/>
            <a:r>
              <a:rPr lang="en-US" sz="2000" dirty="0"/>
              <a:t>Text to text– between a text and another text</a:t>
            </a:r>
          </a:p>
          <a:p>
            <a:pPr lvl="1"/>
            <a:r>
              <a:rPr lang="en-US" sz="2000" dirty="0"/>
              <a:t>Text to self– between the text and the reader’s own life</a:t>
            </a:r>
          </a:p>
          <a:p>
            <a:pPr lvl="1"/>
            <a:r>
              <a:rPr lang="en-US" sz="2000" dirty="0"/>
              <a:t>Text to world– between the text and the news or history</a:t>
            </a:r>
          </a:p>
          <a:p>
            <a:endParaRPr lang="en-US" sz="2000" dirty="0"/>
          </a:p>
          <a:p>
            <a:r>
              <a:rPr lang="en-US" sz="2000" dirty="0"/>
              <a:t>What connections have you made, or can you make, between your book and another text, yourself, or the world? Choose </a:t>
            </a:r>
            <a:r>
              <a:rPr lang="en-US" sz="2000" b="1" dirty="0"/>
              <a:t>two</a:t>
            </a:r>
            <a:r>
              <a:rPr lang="en-US" sz="2000" dirty="0"/>
              <a:t> of the connections to discuss in your comment. Make sure to explain. Give details and/or use textual evidence to support your connection and to show you are reading.</a:t>
            </a:r>
          </a:p>
          <a:p>
            <a:pPr lvl="1"/>
            <a:r>
              <a:rPr lang="en-US" sz="2000" dirty="0"/>
              <a:t>Be sure to include how many pages of independent reading you did this week and type your response in Pages or Google Docs first. Be sure to Proofread for grammar, spelling, capitalization, etc. errors.  </a:t>
            </a:r>
          </a:p>
          <a:p>
            <a:endParaRPr lang="en-US" dirty="0"/>
          </a:p>
        </p:txBody>
      </p:sp>
    </p:spTree>
    <p:extLst>
      <p:ext uri="{BB962C8B-B14F-4D97-AF65-F5344CB8AC3E}">
        <p14:creationId xmlns:p14="http://schemas.microsoft.com/office/powerpoint/2010/main" val="1222517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DFB00-A847-4B71-BEE6-2B1C0B89876E}"/>
              </a:ext>
            </a:extLst>
          </p:cNvPr>
          <p:cNvSpPr>
            <a:spLocks noGrp="1"/>
          </p:cNvSpPr>
          <p:nvPr>
            <p:ph type="title"/>
          </p:nvPr>
        </p:nvSpPr>
        <p:spPr>
          <a:xfrm>
            <a:off x="506027" y="506027"/>
            <a:ext cx="8767975" cy="958789"/>
          </a:xfrm>
        </p:spPr>
        <p:txBody>
          <a:bodyPr>
            <a:normAutofit fontScale="90000"/>
          </a:bodyPr>
          <a:lstStyle/>
          <a:p>
            <a:r>
              <a:rPr lang="en-US" dirty="0"/>
              <a:t>Goodreads Prompt 1/21- Characterization</a:t>
            </a:r>
          </a:p>
        </p:txBody>
      </p:sp>
      <p:sp>
        <p:nvSpPr>
          <p:cNvPr id="3" name="Content Placeholder 2">
            <a:extLst>
              <a:ext uri="{FF2B5EF4-FFF2-40B4-BE49-F238E27FC236}">
                <a16:creationId xmlns:a16="http://schemas.microsoft.com/office/drawing/2014/main" id="{F12BE892-3CB7-4A5E-955A-0456CC1F45EA}"/>
              </a:ext>
            </a:extLst>
          </p:cNvPr>
          <p:cNvSpPr>
            <a:spLocks noGrp="1"/>
          </p:cNvSpPr>
          <p:nvPr>
            <p:ph idx="1"/>
          </p:nvPr>
        </p:nvSpPr>
        <p:spPr>
          <a:xfrm>
            <a:off x="275209" y="1855433"/>
            <a:ext cx="8998794" cy="4185930"/>
          </a:xfrm>
        </p:spPr>
        <p:txBody>
          <a:bodyPr>
            <a:normAutofit fontScale="85000" lnSpcReduction="10000"/>
          </a:bodyPr>
          <a:lstStyle/>
          <a:p>
            <a:pPr marL="274320" lvl="0" indent="-274320" defTabSz="914400">
              <a:spcBef>
                <a:spcPct val="20000"/>
              </a:spcBef>
              <a:buClr>
                <a:srgbClr val="D16349"/>
              </a:buClr>
              <a:buSzPct val="85000"/>
              <a:buFont typeface="Wingdings 2"/>
              <a:buChar char=""/>
            </a:pPr>
            <a:r>
              <a:rPr lang="en-US" sz="2000" dirty="0">
                <a:solidFill>
                  <a:prstClr val="black"/>
                </a:solidFill>
                <a:latin typeface="Georgia"/>
              </a:rPr>
              <a:t>Remember-characterization refers to the way an author reveals characteristics (traits) of a character to the reader. There are 5 main ways that an author teaches us about a character:</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says</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does</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looks like</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thinks and feels</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a:t>
            </a:r>
            <a:r>
              <a:rPr lang="en-US" sz="2000" dirty="0">
                <a:solidFill>
                  <a:srgbClr val="0070C0"/>
                </a:solidFill>
                <a:latin typeface="Georgia"/>
              </a:rPr>
              <a:t>others say </a:t>
            </a:r>
            <a:r>
              <a:rPr lang="en-US" sz="2000" dirty="0">
                <a:solidFill>
                  <a:srgbClr val="646B86"/>
                </a:solidFill>
                <a:latin typeface="Georgia"/>
              </a:rPr>
              <a:t>about the character</a:t>
            </a:r>
          </a:p>
          <a:p>
            <a:pPr marL="274320" lvl="0" indent="-274320" defTabSz="914400">
              <a:spcBef>
                <a:spcPct val="20000"/>
              </a:spcBef>
              <a:buClr>
                <a:srgbClr val="D16349"/>
              </a:buClr>
              <a:buSzPct val="85000"/>
              <a:buFont typeface="Wingdings 2"/>
              <a:buChar char=""/>
            </a:pPr>
            <a:r>
              <a:rPr lang="en-US" sz="2000" dirty="0">
                <a:solidFill>
                  <a:prstClr val="black"/>
                </a:solidFill>
                <a:latin typeface="Georgia"/>
              </a:rPr>
              <a:t>Consider an </a:t>
            </a:r>
            <a:r>
              <a:rPr lang="en-US" sz="2000" b="1" dirty="0">
                <a:solidFill>
                  <a:srgbClr val="FF0000"/>
                </a:solidFill>
                <a:latin typeface="Georgia"/>
              </a:rPr>
              <a:t>action, dialogue, and feelings</a:t>
            </a:r>
            <a:r>
              <a:rPr lang="en-US" sz="2000" dirty="0">
                <a:solidFill>
                  <a:prstClr val="black"/>
                </a:solidFill>
                <a:latin typeface="Georgia"/>
              </a:rPr>
              <a:t> that one character has done and felt in your current book. What does that action reveal about the character from the book? Use textual evidence (you may quote or paraphrase) to support your response. Be sure to explain and give details how this evidence reveals the character trait? Why does this matter to the character or to the theme of the book? Explain.</a:t>
            </a:r>
          </a:p>
          <a:p>
            <a:pPr marL="674370" lvl="1" indent="-274320" defTabSz="914400">
              <a:spcBef>
                <a:spcPct val="20000"/>
              </a:spcBef>
              <a:buClr>
                <a:srgbClr val="D16349"/>
              </a:buClr>
              <a:buSzPct val="85000"/>
              <a:buFont typeface="Wingdings 2"/>
              <a:buChar char=""/>
            </a:pPr>
            <a:r>
              <a:rPr lang="en-US" sz="2100" dirty="0">
                <a:solidFill>
                  <a:prstClr val="black"/>
                </a:solidFill>
                <a:latin typeface="Georgia"/>
              </a:rPr>
              <a:t>Also, be sure to include how many pages you read over the past week. Type this in Google Doc or Pages before you copy and paste it to the Goodreads site.</a:t>
            </a:r>
          </a:p>
          <a:p>
            <a:endParaRPr lang="en-US" dirty="0"/>
          </a:p>
        </p:txBody>
      </p:sp>
    </p:spTree>
    <p:extLst>
      <p:ext uri="{BB962C8B-B14F-4D97-AF65-F5344CB8AC3E}">
        <p14:creationId xmlns:p14="http://schemas.microsoft.com/office/powerpoint/2010/main" val="916940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A05A1-43E1-4D32-844F-E8D3762B69E8}"/>
              </a:ext>
            </a:extLst>
          </p:cNvPr>
          <p:cNvSpPr>
            <a:spLocks noGrp="1"/>
          </p:cNvSpPr>
          <p:nvPr>
            <p:ph type="title"/>
          </p:nvPr>
        </p:nvSpPr>
        <p:spPr>
          <a:xfrm>
            <a:off x="426128" y="458679"/>
            <a:ext cx="8723587" cy="1086035"/>
          </a:xfrm>
        </p:spPr>
        <p:txBody>
          <a:bodyPr>
            <a:normAutofit fontScale="90000"/>
          </a:bodyPr>
          <a:lstStyle/>
          <a:p>
            <a:r>
              <a:rPr lang="en-US" dirty="0"/>
              <a:t>Goodreads Prompt 1/27- Sympathetic and Unsympathetic Characters </a:t>
            </a:r>
          </a:p>
        </p:txBody>
      </p:sp>
      <p:sp>
        <p:nvSpPr>
          <p:cNvPr id="3" name="Content Placeholder 2">
            <a:extLst>
              <a:ext uri="{FF2B5EF4-FFF2-40B4-BE49-F238E27FC236}">
                <a16:creationId xmlns:a16="http://schemas.microsoft.com/office/drawing/2014/main" id="{B50A1C3C-7281-47C4-A3A0-42986F33C646}"/>
              </a:ext>
            </a:extLst>
          </p:cNvPr>
          <p:cNvSpPr>
            <a:spLocks noGrp="1"/>
          </p:cNvSpPr>
          <p:nvPr>
            <p:ph idx="1"/>
          </p:nvPr>
        </p:nvSpPr>
        <p:spPr>
          <a:xfrm>
            <a:off x="426128" y="1695635"/>
            <a:ext cx="8847874" cy="4345727"/>
          </a:xfrm>
        </p:spPr>
        <p:txBody>
          <a:bodyPr>
            <a:normAutofit fontScale="92500" lnSpcReduction="10000"/>
          </a:bodyPr>
          <a:lstStyle/>
          <a:p>
            <a:r>
              <a:rPr lang="en-US" sz="2000" dirty="0"/>
              <a:t>A sympathetic character is likable; a character you understand, you relate to, you respect his or her choices. It’s a character who you care about, and who evokes feelings of sympathy.  (Ex-Katniss or Hermione)</a:t>
            </a:r>
          </a:p>
          <a:p>
            <a:r>
              <a:rPr lang="en-US" sz="2000" dirty="0"/>
              <a:t>An unsympathetic character is someone who you don't like, or know well enough to like. Perhaps this character makes choices you don't understand, respect, or appreciate.  (Ex- President Snow or Count Olaf) </a:t>
            </a:r>
          </a:p>
          <a:p>
            <a:pPr lvl="1"/>
            <a:r>
              <a:rPr lang="en-US" sz="1500" dirty="0"/>
              <a:t>Sometimes an unlikeable character is sympathetic– you can understand a person without agreeing with them or liking them.  (Ex- Snape)</a:t>
            </a:r>
          </a:p>
          <a:p>
            <a:pPr lvl="1"/>
            <a:r>
              <a:rPr lang="en-US" sz="1500" dirty="0"/>
              <a:t>Often an unsympathetic character becomes sympathetic-– something happens that makes you understand him or her. (Ex- Scrooge or Darth Vader)</a:t>
            </a:r>
          </a:p>
          <a:p>
            <a:r>
              <a:rPr lang="en-US" sz="2200" dirty="0"/>
              <a:t>Write about a sympathetic and/or an unsympathetic character in your current book. Explain why the character is this way. Be sure to give specific details to support your answer. Also, include the amount of pages you read this week. Remember, to type in the Pages App or Google Docs first before pasting it on the Goodreads site. </a:t>
            </a:r>
          </a:p>
          <a:p>
            <a:endParaRPr lang="en-US" dirty="0"/>
          </a:p>
        </p:txBody>
      </p:sp>
    </p:spTree>
    <p:extLst>
      <p:ext uri="{BB962C8B-B14F-4D97-AF65-F5344CB8AC3E}">
        <p14:creationId xmlns:p14="http://schemas.microsoft.com/office/powerpoint/2010/main" val="2663972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A05A1-43E1-4D32-844F-E8D3762B69E8}"/>
              </a:ext>
            </a:extLst>
          </p:cNvPr>
          <p:cNvSpPr>
            <a:spLocks noGrp="1"/>
          </p:cNvSpPr>
          <p:nvPr>
            <p:ph type="title"/>
          </p:nvPr>
        </p:nvSpPr>
        <p:spPr>
          <a:xfrm>
            <a:off x="426128" y="458679"/>
            <a:ext cx="8723587" cy="1086035"/>
          </a:xfrm>
        </p:spPr>
        <p:txBody>
          <a:bodyPr>
            <a:normAutofit fontScale="90000"/>
          </a:bodyPr>
          <a:lstStyle/>
          <a:p>
            <a:r>
              <a:rPr lang="en-US" dirty="0"/>
              <a:t>Goodreads Prompt 1/27- Sympathetic and Unsympathetic Characters </a:t>
            </a:r>
          </a:p>
        </p:txBody>
      </p:sp>
      <p:sp>
        <p:nvSpPr>
          <p:cNvPr id="3" name="Content Placeholder 2">
            <a:extLst>
              <a:ext uri="{FF2B5EF4-FFF2-40B4-BE49-F238E27FC236}">
                <a16:creationId xmlns:a16="http://schemas.microsoft.com/office/drawing/2014/main" id="{B50A1C3C-7281-47C4-A3A0-42986F33C646}"/>
              </a:ext>
            </a:extLst>
          </p:cNvPr>
          <p:cNvSpPr>
            <a:spLocks noGrp="1"/>
          </p:cNvSpPr>
          <p:nvPr>
            <p:ph idx="1"/>
          </p:nvPr>
        </p:nvSpPr>
        <p:spPr>
          <a:xfrm>
            <a:off x="426128" y="1695635"/>
            <a:ext cx="8847874" cy="4345727"/>
          </a:xfrm>
        </p:spPr>
        <p:txBody>
          <a:bodyPr>
            <a:normAutofit fontScale="92500" lnSpcReduction="10000"/>
          </a:bodyPr>
          <a:lstStyle/>
          <a:p>
            <a:r>
              <a:rPr lang="en-US" sz="2000" dirty="0"/>
              <a:t>A sympathetic character is likable; a character you understand, you relate to, you respect his or her choices. It’s a character who you care about, and who evokes feelings of sympathy.  (Ex-Katniss or Hermione)</a:t>
            </a:r>
          </a:p>
          <a:p>
            <a:r>
              <a:rPr lang="en-US" sz="2000" dirty="0"/>
              <a:t>An unsympathetic character is someone who you don't like, or know well enough to like. Perhaps this character makes choices you don't understand, respect, or appreciate.  (Ex- President Snow or Count Olaf) </a:t>
            </a:r>
          </a:p>
          <a:p>
            <a:pPr lvl="1"/>
            <a:r>
              <a:rPr lang="en-US" sz="1500" dirty="0"/>
              <a:t>Sometimes an unlikeable character is sympathetic– you can understand a person without agreeing with them or liking them.  (Ex- Snape)</a:t>
            </a:r>
          </a:p>
          <a:p>
            <a:pPr lvl="1"/>
            <a:r>
              <a:rPr lang="en-US" sz="1500" dirty="0"/>
              <a:t>Often an unsympathetic character becomes sympathetic-– something happens that makes you understand him or her. (Ex- Scrooge or Darth Vader)</a:t>
            </a:r>
          </a:p>
          <a:p>
            <a:r>
              <a:rPr lang="en-US" sz="2200" dirty="0"/>
              <a:t>Write about a sympathetic and/or an unsympathetic character in your current book. Explain why the character is this way. Be sure to give specific details to support your answer. Also, include the amount of pages you read this week. Remember, to type in the Pages App or Google Docs first before pasting it on the Goodreads site. </a:t>
            </a:r>
          </a:p>
          <a:p>
            <a:endParaRPr lang="en-US" dirty="0"/>
          </a:p>
        </p:txBody>
      </p:sp>
    </p:spTree>
    <p:extLst>
      <p:ext uri="{BB962C8B-B14F-4D97-AF65-F5344CB8AC3E}">
        <p14:creationId xmlns:p14="http://schemas.microsoft.com/office/powerpoint/2010/main" val="1721736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A7E0A-9BE1-4162-B586-5C2BD93FFDDC}"/>
              </a:ext>
            </a:extLst>
          </p:cNvPr>
          <p:cNvSpPr>
            <a:spLocks noGrp="1"/>
          </p:cNvSpPr>
          <p:nvPr>
            <p:ph type="title"/>
          </p:nvPr>
        </p:nvSpPr>
        <p:spPr>
          <a:xfrm>
            <a:off x="677334" y="609600"/>
            <a:ext cx="8596668" cy="881849"/>
          </a:xfrm>
        </p:spPr>
        <p:txBody>
          <a:bodyPr/>
          <a:lstStyle/>
          <a:p>
            <a:r>
              <a:rPr lang="en-US" dirty="0"/>
              <a:t>Goodreads Prompt 2/3- Response</a:t>
            </a:r>
          </a:p>
        </p:txBody>
      </p:sp>
      <p:sp>
        <p:nvSpPr>
          <p:cNvPr id="3" name="Content Placeholder 2">
            <a:extLst>
              <a:ext uri="{FF2B5EF4-FFF2-40B4-BE49-F238E27FC236}">
                <a16:creationId xmlns:a16="http://schemas.microsoft.com/office/drawing/2014/main" id="{498A9CEE-907F-4733-BE76-D70B420BD7A7}"/>
              </a:ext>
            </a:extLst>
          </p:cNvPr>
          <p:cNvSpPr>
            <a:spLocks noGrp="1"/>
          </p:cNvSpPr>
          <p:nvPr>
            <p:ph idx="1"/>
          </p:nvPr>
        </p:nvSpPr>
        <p:spPr>
          <a:xfrm>
            <a:off x="426128" y="1802167"/>
            <a:ext cx="8847874" cy="4446233"/>
          </a:xfrm>
        </p:spPr>
        <p:txBody>
          <a:bodyPr>
            <a:normAutofit lnSpcReduction="10000"/>
          </a:bodyPr>
          <a:lstStyle/>
          <a:p>
            <a:r>
              <a:rPr lang="en-US" dirty="0"/>
              <a:t>Remember, personal responses are an important form of writing. It allows a reader to connect to the text and express their thoughts and reactions in written form. For your Goodreads comment this week, I want you to respond to the pages that you have read from the </a:t>
            </a:r>
            <a:r>
              <a:rPr lang="en-US"/>
              <a:t>past week. </a:t>
            </a:r>
            <a:r>
              <a:rPr lang="en-US" dirty="0"/>
              <a:t>Be sure to explain enough to show you have done your reading. Include how many pages you have read this past week. Make sure you type a draft on Pages or Google Docs before you copy and paste it to the site.</a:t>
            </a:r>
          </a:p>
          <a:p>
            <a:r>
              <a:rPr lang="en-US" dirty="0"/>
              <a:t>Use the following questions to help create your response:</a:t>
            </a:r>
          </a:p>
          <a:p>
            <a:pPr lvl="1"/>
            <a:r>
              <a:rPr lang="en-US" dirty="0"/>
              <a:t>What is your opinion about what happens in the pages you’ve read? Explain.</a:t>
            </a:r>
          </a:p>
          <a:p>
            <a:pPr lvl="1"/>
            <a:r>
              <a:rPr lang="en-US" dirty="0"/>
              <a:t>How do you feel about the events? (angry, confused, happy, anxious, etc.) Explain.</a:t>
            </a:r>
          </a:p>
          <a:p>
            <a:pPr lvl="1"/>
            <a:r>
              <a:rPr lang="en-US" dirty="0"/>
              <a:t>What are you questioning about the plot (the events)? What are you questioning about character choices or author choices? Explain.</a:t>
            </a:r>
          </a:p>
          <a:p>
            <a:pPr lvl="1"/>
            <a:r>
              <a:rPr lang="en-US" dirty="0"/>
              <a:t>What predictions can you make? Explain. </a:t>
            </a:r>
          </a:p>
          <a:p>
            <a:pPr lvl="1"/>
            <a:r>
              <a:rPr lang="en-US" dirty="0"/>
              <a:t>What changes would you make in the book? Why?</a:t>
            </a:r>
          </a:p>
          <a:p>
            <a:endParaRPr lang="en-US" dirty="0"/>
          </a:p>
        </p:txBody>
      </p:sp>
    </p:spTree>
    <p:extLst>
      <p:ext uri="{BB962C8B-B14F-4D97-AF65-F5344CB8AC3E}">
        <p14:creationId xmlns:p14="http://schemas.microsoft.com/office/powerpoint/2010/main" val="565722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4D646-A0EB-41B2-B135-7A7CB060C4BF}"/>
              </a:ext>
            </a:extLst>
          </p:cNvPr>
          <p:cNvSpPr>
            <a:spLocks noGrp="1"/>
          </p:cNvSpPr>
          <p:nvPr>
            <p:ph type="title"/>
          </p:nvPr>
        </p:nvSpPr>
        <p:spPr>
          <a:xfrm>
            <a:off x="677334" y="609600"/>
            <a:ext cx="8596668" cy="899604"/>
          </a:xfrm>
        </p:spPr>
        <p:txBody>
          <a:bodyPr/>
          <a:lstStyle/>
          <a:p>
            <a:r>
              <a:rPr lang="en-US" dirty="0"/>
              <a:t>Goodreads Prompt 2/10- Summary</a:t>
            </a:r>
          </a:p>
        </p:txBody>
      </p:sp>
      <p:sp>
        <p:nvSpPr>
          <p:cNvPr id="3" name="Content Placeholder 2">
            <a:extLst>
              <a:ext uri="{FF2B5EF4-FFF2-40B4-BE49-F238E27FC236}">
                <a16:creationId xmlns:a16="http://schemas.microsoft.com/office/drawing/2014/main" id="{D119765C-2510-4317-AD91-0E9CBC314B42}"/>
              </a:ext>
            </a:extLst>
          </p:cNvPr>
          <p:cNvSpPr>
            <a:spLocks noGrp="1"/>
          </p:cNvSpPr>
          <p:nvPr>
            <p:ph idx="1"/>
          </p:nvPr>
        </p:nvSpPr>
        <p:spPr>
          <a:xfrm>
            <a:off x="355107" y="1713390"/>
            <a:ext cx="8918895" cy="4634143"/>
          </a:xfrm>
        </p:spPr>
        <p:txBody>
          <a:bodyPr>
            <a:normAutofit/>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a:t> site under the section that says “My Activity” </a:t>
            </a:r>
          </a:p>
          <a:p>
            <a:endParaRPr lang="en-US" dirty="0"/>
          </a:p>
        </p:txBody>
      </p:sp>
    </p:spTree>
    <p:extLst>
      <p:ext uri="{BB962C8B-B14F-4D97-AF65-F5344CB8AC3E}">
        <p14:creationId xmlns:p14="http://schemas.microsoft.com/office/powerpoint/2010/main" val="3114451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742D8-BADE-4D73-9187-C39261A0993A}"/>
              </a:ext>
            </a:extLst>
          </p:cNvPr>
          <p:cNvSpPr>
            <a:spLocks noGrp="1"/>
          </p:cNvSpPr>
          <p:nvPr>
            <p:ph type="title"/>
          </p:nvPr>
        </p:nvSpPr>
        <p:spPr>
          <a:xfrm>
            <a:off x="603682" y="609600"/>
            <a:ext cx="8670320" cy="775317"/>
          </a:xfrm>
        </p:spPr>
        <p:txBody>
          <a:bodyPr/>
          <a:lstStyle/>
          <a:p>
            <a:r>
              <a:rPr lang="en-US" dirty="0"/>
              <a:t>Goodreads Prompt 9/9- Protagonist </a:t>
            </a:r>
          </a:p>
        </p:txBody>
      </p:sp>
      <p:sp>
        <p:nvSpPr>
          <p:cNvPr id="3" name="Content Placeholder 2">
            <a:extLst>
              <a:ext uri="{FF2B5EF4-FFF2-40B4-BE49-F238E27FC236}">
                <a16:creationId xmlns:a16="http://schemas.microsoft.com/office/drawing/2014/main" id="{76211388-1A31-4935-BBB6-37333BB931DB}"/>
              </a:ext>
            </a:extLst>
          </p:cNvPr>
          <p:cNvSpPr>
            <a:spLocks noGrp="1"/>
          </p:cNvSpPr>
          <p:nvPr>
            <p:ph idx="1"/>
          </p:nvPr>
        </p:nvSpPr>
        <p:spPr>
          <a:xfrm>
            <a:off x="523784" y="1660125"/>
            <a:ext cx="8549196" cy="4829452"/>
          </a:xfrm>
        </p:spPr>
        <p:txBody>
          <a:bodyPr>
            <a:normAutofit/>
          </a:bodyPr>
          <a:lstStyle/>
          <a:p>
            <a:r>
              <a:rPr lang="en-US" sz="2000" dirty="0"/>
              <a:t>Definition: The protagonist of a story is the main character, the character who leads the reader through the story. </a:t>
            </a:r>
            <a:r>
              <a:rPr lang="en-US" sz="1400" dirty="0"/>
              <a:t>(Ex. Luke Skywalker, Katniss Everdeen, Ishmael </a:t>
            </a:r>
            <a:r>
              <a:rPr lang="en-US" sz="1400" dirty="0" err="1"/>
              <a:t>Beah</a:t>
            </a:r>
            <a:r>
              <a:rPr lang="en-US" sz="1400" dirty="0"/>
              <a:t>, etc.)</a:t>
            </a:r>
          </a:p>
          <a:p>
            <a:r>
              <a:rPr lang="en-US" sz="2000" dirty="0"/>
              <a:t>Prompt: Describe the protagonist of the story you’re reading. You should describe his or her appearance, actions, words, thoughts, and feelings. You should also include what others say about this character.</a:t>
            </a:r>
          </a:p>
          <a:p>
            <a:pPr lvl="1"/>
            <a:r>
              <a:rPr lang="en-US" sz="1200" dirty="0"/>
              <a:t>If there is no obvious protagonist, consider: the protagonist may be a thing and not a person. If there is more than one protagonist, choose one to describe. If you’re reading a non-fictional book there should still be a “protagonist” the main person being discussed. If there is not, you might be reading more of a “text </a:t>
            </a:r>
            <a:r>
              <a:rPr lang="en-US" sz="1200" dirty="0" err="1"/>
              <a:t>book”or</a:t>
            </a:r>
            <a:r>
              <a:rPr lang="en-US" sz="1200" dirty="0"/>
              <a:t> a “how to manual” type of non-fiction and you will want to reconsider your independent reading choice in order to fulfill your </a:t>
            </a:r>
            <a:r>
              <a:rPr lang="en-US" sz="1200" dirty="0" err="1"/>
              <a:t>goodreads</a:t>
            </a:r>
            <a:r>
              <a:rPr lang="en-US" sz="1200" dirty="0"/>
              <a:t> assignments. </a:t>
            </a:r>
          </a:p>
          <a:p>
            <a:r>
              <a:rPr lang="en-US" dirty="0"/>
              <a:t>Be sure to also include how many pages you read this past week in your comment. Make sure you type your response on Google Docs or the Pages app before you copy and paste it to the </a:t>
            </a:r>
            <a:r>
              <a:rPr lang="en-US" dirty="0" err="1"/>
              <a:t>goodreads</a:t>
            </a:r>
            <a:r>
              <a:rPr lang="en-US" dirty="0"/>
              <a:t> site. Spelling, grammar, punctuation, capitalization all count. Remember, you are copying and pasting your comment in the “comment” section on the </a:t>
            </a:r>
            <a:r>
              <a:rPr lang="en-US" dirty="0" err="1"/>
              <a:t>goodreads</a:t>
            </a:r>
            <a:r>
              <a:rPr lang="en-US" dirty="0"/>
              <a:t> site. </a:t>
            </a:r>
          </a:p>
          <a:p>
            <a:endParaRPr lang="en-US" dirty="0"/>
          </a:p>
        </p:txBody>
      </p:sp>
    </p:spTree>
    <p:extLst>
      <p:ext uri="{BB962C8B-B14F-4D97-AF65-F5344CB8AC3E}">
        <p14:creationId xmlns:p14="http://schemas.microsoft.com/office/powerpoint/2010/main" val="2393418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34C91-E660-4FA4-9A5A-BA8C02B37E86}"/>
              </a:ext>
            </a:extLst>
          </p:cNvPr>
          <p:cNvSpPr>
            <a:spLocks noGrp="1"/>
          </p:cNvSpPr>
          <p:nvPr>
            <p:ph type="title"/>
          </p:nvPr>
        </p:nvSpPr>
        <p:spPr>
          <a:xfrm>
            <a:off x="677334" y="609600"/>
            <a:ext cx="8596668" cy="926237"/>
          </a:xfrm>
        </p:spPr>
        <p:txBody>
          <a:bodyPr/>
          <a:lstStyle/>
          <a:p>
            <a:r>
              <a:rPr lang="en-US" dirty="0"/>
              <a:t>Goodreads Prompt 9/16- Summary</a:t>
            </a:r>
          </a:p>
        </p:txBody>
      </p:sp>
      <p:sp>
        <p:nvSpPr>
          <p:cNvPr id="3" name="Content Placeholder 2">
            <a:extLst>
              <a:ext uri="{FF2B5EF4-FFF2-40B4-BE49-F238E27FC236}">
                <a16:creationId xmlns:a16="http://schemas.microsoft.com/office/drawing/2014/main" id="{9F1011AF-5450-4709-8C21-E3DEDA992013}"/>
              </a:ext>
            </a:extLst>
          </p:cNvPr>
          <p:cNvSpPr>
            <a:spLocks noGrp="1"/>
          </p:cNvSpPr>
          <p:nvPr>
            <p:ph idx="1"/>
          </p:nvPr>
        </p:nvSpPr>
        <p:spPr>
          <a:xfrm>
            <a:off x="523783" y="1775534"/>
            <a:ext cx="8750219" cy="4571999"/>
          </a:xfrm>
        </p:spPr>
        <p:txBody>
          <a:bodyPr>
            <a:normAutofit/>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dirty="0"/>
              <a:t> site. </a:t>
            </a:r>
          </a:p>
          <a:p>
            <a:endParaRPr lang="en-US" dirty="0"/>
          </a:p>
        </p:txBody>
      </p:sp>
    </p:spTree>
    <p:extLst>
      <p:ext uri="{BB962C8B-B14F-4D97-AF65-F5344CB8AC3E}">
        <p14:creationId xmlns:p14="http://schemas.microsoft.com/office/powerpoint/2010/main" val="1570254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C9E7D-3BEF-4F63-AFFD-9305FB1F4602}"/>
              </a:ext>
            </a:extLst>
          </p:cNvPr>
          <p:cNvSpPr>
            <a:spLocks noGrp="1"/>
          </p:cNvSpPr>
          <p:nvPr>
            <p:ph type="title"/>
          </p:nvPr>
        </p:nvSpPr>
        <p:spPr>
          <a:xfrm>
            <a:off x="677334" y="609600"/>
            <a:ext cx="8596668" cy="935115"/>
          </a:xfrm>
        </p:spPr>
        <p:txBody>
          <a:bodyPr/>
          <a:lstStyle/>
          <a:p>
            <a:r>
              <a:rPr lang="en-US" dirty="0"/>
              <a:t>Goodreads Prompt 9/23- Setting</a:t>
            </a:r>
          </a:p>
        </p:txBody>
      </p:sp>
      <p:sp>
        <p:nvSpPr>
          <p:cNvPr id="3" name="Content Placeholder 2">
            <a:extLst>
              <a:ext uri="{FF2B5EF4-FFF2-40B4-BE49-F238E27FC236}">
                <a16:creationId xmlns:a16="http://schemas.microsoft.com/office/drawing/2014/main" id="{104AB658-70E3-4AB0-9CB8-89A9F231A2C8}"/>
              </a:ext>
            </a:extLst>
          </p:cNvPr>
          <p:cNvSpPr>
            <a:spLocks noGrp="1"/>
          </p:cNvSpPr>
          <p:nvPr>
            <p:ph idx="1"/>
          </p:nvPr>
        </p:nvSpPr>
        <p:spPr>
          <a:xfrm>
            <a:off x="506027" y="1544715"/>
            <a:ext cx="8767975" cy="4785064"/>
          </a:xfrm>
        </p:spPr>
        <p:txBody>
          <a:bodyPr>
            <a:normAutofit/>
          </a:bodyPr>
          <a:lstStyle/>
          <a:p>
            <a:r>
              <a:rPr lang="en-US" sz="2000" dirty="0"/>
              <a:t>Definition: The setting is both the time and place. </a:t>
            </a:r>
          </a:p>
          <a:p>
            <a:pPr lvl="1"/>
            <a:r>
              <a:rPr lang="en-US" sz="2000" dirty="0"/>
              <a:t>A location in the book is not the overall setting; it is a location of a scene. These matter as well, but the setting is the “larger” area where that location is. </a:t>
            </a:r>
            <a:r>
              <a:rPr lang="en-US" dirty="0"/>
              <a:t>Example-A rural town in Mississippi during the 1930’s</a:t>
            </a:r>
          </a:p>
          <a:p>
            <a:r>
              <a:rPr lang="en-US" sz="2000" dirty="0"/>
              <a:t>Prompt: Describe the setting of the story you are reading and explain the impact (effect/power) that setting has on the story. Make sure you give specific details to show you are reading. Do not be vague. To determine the impact, think about how the story might be different if it took place at a different place or a different time. </a:t>
            </a:r>
          </a:p>
          <a:p>
            <a:r>
              <a:rPr lang="en-US" dirty="0"/>
              <a:t>Be sure to also include how many pages you read this past week in your comment. Make sure you type your response on Google Docs or the Pages app before you copy and paste it to the </a:t>
            </a:r>
            <a:r>
              <a:rPr lang="en-US" dirty="0" err="1"/>
              <a:t>goodreads</a:t>
            </a:r>
            <a:r>
              <a:rPr lang="en-US" dirty="0"/>
              <a:t> site. Spelling, grammar, punctuation, capitalization all count. Remember, you are copying and pasting your comment in the “comment” section on the </a:t>
            </a:r>
            <a:r>
              <a:rPr lang="en-US" dirty="0" err="1"/>
              <a:t>goodreads</a:t>
            </a:r>
            <a:r>
              <a:rPr lang="en-US" dirty="0"/>
              <a:t> site. </a:t>
            </a:r>
          </a:p>
          <a:p>
            <a:endParaRPr lang="en-US" dirty="0"/>
          </a:p>
          <a:p>
            <a:endParaRPr lang="en-US" dirty="0"/>
          </a:p>
        </p:txBody>
      </p:sp>
    </p:spTree>
    <p:extLst>
      <p:ext uri="{BB962C8B-B14F-4D97-AF65-F5344CB8AC3E}">
        <p14:creationId xmlns:p14="http://schemas.microsoft.com/office/powerpoint/2010/main" val="2914157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D8115-8644-4084-9299-3E5556305F3A}"/>
              </a:ext>
            </a:extLst>
          </p:cNvPr>
          <p:cNvSpPr>
            <a:spLocks noGrp="1"/>
          </p:cNvSpPr>
          <p:nvPr>
            <p:ph type="title"/>
          </p:nvPr>
        </p:nvSpPr>
        <p:spPr>
          <a:xfrm>
            <a:off x="677334" y="609600"/>
            <a:ext cx="8596668" cy="801950"/>
          </a:xfrm>
        </p:spPr>
        <p:txBody>
          <a:bodyPr/>
          <a:lstStyle/>
          <a:p>
            <a:r>
              <a:rPr lang="en-US" dirty="0"/>
              <a:t>Goodreads Prompt 10/7- Conflicts </a:t>
            </a:r>
          </a:p>
        </p:txBody>
      </p:sp>
      <p:sp>
        <p:nvSpPr>
          <p:cNvPr id="6" name="Content Placeholder 5">
            <a:extLst>
              <a:ext uri="{FF2B5EF4-FFF2-40B4-BE49-F238E27FC236}">
                <a16:creationId xmlns:a16="http://schemas.microsoft.com/office/drawing/2014/main" id="{0460B952-D6C5-48A4-9D25-493F82E812F2}"/>
              </a:ext>
            </a:extLst>
          </p:cNvPr>
          <p:cNvSpPr>
            <a:spLocks noGrp="1"/>
          </p:cNvSpPr>
          <p:nvPr>
            <p:ph idx="1"/>
          </p:nvPr>
        </p:nvSpPr>
        <p:spPr>
          <a:xfrm>
            <a:off x="443883" y="1740023"/>
            <a:ext cx="8830119" cy="4634144"/>
          </a:xfrm>
        </p:spPr>
        <p:txBody>
          <a:bodyPr>
            <a:normAutofit fontScale="85000" lnSpcReduction="10000"/>
          </a:bodyPr>
          <a:lstStyle/>
          <a:p>
            <a:pPr marL="457200" lvl="0" indent="-457200" defTabSz="914400">
              <a:spcBef>
                <a:spcPts val="2000"/>
              </a:spcBef>
              <a:buClr>
                <a:srgbClr val="302C24">
                  <a:lumMod val="75000"/>
                  <a:lumOff val="25000"/>
                </a:srgbClr>
              </a:buClr>
              <a:buSzPct val="75000"/>
              <a:buFont typeface="Wingdings 2" pitchFamily="18" charset="2"/>
              <a:buChar char=""/>
            </a:pPr>
            <a:r>
              <a:rPr lang="en-US" sz="1900" b="1" dirty="0">
                <a:solidFill>
                  <a:srgbClr val="302C24">
                    <a:lumMod val="75000"/>
                    <a:lumOff val="25000"/>
                  </a:srgbClr>
                </a:solidFill>
                <a:latin typeface="Book Antiqua"/>
              </a:rPr>
              <a:t>Prompt: </a:t>
            </a:r>
            <a:r>
              <a:rPr lang="en-US" sz="1900" dirty="0">
                <a:solidFill>
                  <a:srgbClr val="302C24">
                    <a:lumMod val="75000"/>
                    <a:lumOff val="25000"/>
                  </a:srgbClr>
                </a:solidFill>
                <a:latin typeface="Book Antiqua"/>
              </a:rPr>
              <a:t>What are the conflicts in your story? </a:t>
            </a:r>
            <a:r>
              <a:rPr lang="en-US" sz="1900" b="1" dirty="0">
                <a:solidFill>
                  <a:srgbClr val="302C24">
                    <a:lumMod val="75000"/>
                    <a:lumOff val="25000"/>
                  </a:srgbClr>
                </a:solidFill>
                <a:latin typeface="Book Antiqua"/>
              </a:rPr>
              <a:t>Describe</a:t>
            </a:r>
            <a:r>
              <a:rPr lang="en-US" sz="1900" dirty="0">
                <a:solidFill>
                  <a:srgbClr val="302C24">
                    <a:lumMod val="75000"/>
                    <a:lumOff val="25000"/>
                  </a:srgbClr>
                </a:solidFill>
                <a:latin typeface="Book Antiqua"/>
              </a:rPr>
              <a:t> at least two and </a:t>
            </a:r>
            <a:r>
              <a:rPr lang="en-US" sz="1900" b="1" dirty="0">
                <a:solidFill>
                  <a:srgbClr val="302C24">
                    <a:lumMod val="75000"/>
                    <a:lumOff val="25000"/>
                  </a:srgbClr>
                </a:solidFill>
                <a:latin typeface="Book Antiqua"/>
              </a:rPr>
              <a:t>explain</a:t>
            </a:r>
            <a:r>
              <a:rPr lang="en-US" sz="1900" dirty="0">
                <a:solidFill>
                  <a:srgbClr val="302C24">
                    <a:lumMod val="75000"/>
                    <a:lumOff val="25000"/>
                  </a:srgbClr>
                </a:solidFill>
                <a:latin typeface="Book Antiqua"/>
              </a:rPr>
              <a:t> the type of conflict. Help your explanation by using textual evidence to support your response. Make sure you explain how the piece of evidence supports your type of conflict. Be sure to include how many pages you have read this past week. Type your response in Pages or Google Docs before you copy and paste it to Goodreads.</a:t>
            </a:r>
          </a:p>
          <a:p>
            <a:pPr marL="457200" lvl="0" indent="-457200" defTabSz="914400">
              <a:spcBef>
                <a:spcPts val="2000"/>
              </a:spcBef>
              <a:buClr>
                <a:srgbClr val="302C24">
                  <a:lumMod val="75000"/>
                  <a:lumOff val="25000"/>
                </a:srgbClr>
              </a:buClr>
              <a:buSzPct val="75000"/>
              <a:buFont typeface="Wingdings 2" pitchFamily="18" charset="2"/>
              <a:buChar char=""/>
            </a:pPr>
            <a:r>
              <a:rPr lang="en-US" sz="1900" b="1" dirty="0">
                <a:solidFill>
                  <a:srgbClr val="302C24">
                    <a:lumMod val="75000"/>
                    <a:lumOff val="25000"/>
                  </a:srgbClr>
                </a:solidFill>
                <a:latin typeface="Book Antiqua"/>
              </a:rPr>
              <a:t>Definition: </a:t>
            </a:r>
            <a:r>
              <a:rPr lang="en-US" sz="1900" dirty="0">
                <a:solidFill>
                  <a:srgbClr val="302C24">
                    <a:lumMod val="75000"/>
                    <a:lumOff val="25000"/>
                  </a:srgbClr>
                </a:solidFill>
                <a:latin typeface="Book Antiqua"/>
              </a:rPr>
              <a:t>There are 5 main types of conflict:</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character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(Harry v. Voldemort)</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self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(Simba struggles with his fate as king of the lions and the death of his dad)</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society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(Katniss fights to change the society she lives in)</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technology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(fighting robots that want to take over the world)</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nature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(Brian, from the book </a:t>
            </a:r>
            <a:r>
              <a:rPr lang="en-US" sz="1600" i="1" dirty="0">
                <a:solidFill>
                  <a:srgbClr val="302C24">
                    <a:lumMod val="75000"/>
                    <a:lumOff val="25000"/>
                  </a:srgbClr>
                </a:solidFill>
                <a:latin typeface="Book Antiqua"/>
              </a:rPr>
              <a:t>Hatchet</a:t>
            </a:r>
            <a:r>
              <a:rPr lang="en-US" sz="1600" dirty="0">
                <a:solidFill>
                  <a:srgbClr val="302C24">
                    <a:lumMod val="75000"/>
                    <a:lumOff val="25000"/>
                  </a:srgbClr>
                </a:solidFill>
                <a:latin typeface="Book Antiqua"/>
              </a:rPr>
              <a:t>, struggles to survive alone in the wilderness)</a:t>
            </a:r>
          </a:p>
          <a:p>
            <a:endParaRPr lang="en-US" dirty="0"/>
          </a:p>
        </p:txBody>
      </p:sp>
    </p:spTree>
    <p:extLst>
      <p:ext uri="{BB962C8B-B14F-4D97-AF65-F5344CB8AC3E}">
        <p14:creationId xmlns:p14="http://schemas.microsoft.com/office/powerpoint/2010/main" val="2111240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15443-C96E-4E0B-8788-F40D5FF97A63}"/>
              </a:ext>
            </a:extLst>
          </p:cNvPr>
          <p:cNvSpPr>
            <a:spLocks noGrp="1"/>
          </p:cNvSpPr>
          <p:nvPr>
            <p:ph type="title"/>
          </p:nvPr>
        </p:nvSpPr>
        <p:spPr>
          <a:xfrm>
            <a:off x="630315" y="609600"/>
            <a:ext cx="8643687" cy="828583"/>
          </a:xfrm>
        </p:spPr>
        <p:txBody>
          <a:bodyPr/>
          <a:lstStyle/>
          <a:p>
            <a:r>
              <a:rPr lang="en-US" dirty="0"/>
              <a:t>Goodreads Prompt 10/14- Connections</a:t>
            </a:r>
          </a:p>
        </p:txBody>
      </p:sp>
      <p:sp>
        <p:nvSpPr>
          <p:cNvPr id="3" name="Content Placeholder 2">
            <a:extLst>
              <a:ext uri="{FF2B5EF4-FFF2-40B4-BE49-F238E27FC236}">
                <a16:creationId xmlns:a16="http://schemas.microsoft.com/office/drawing/2014/main" id="{8997BED2-2DCF-4414-B3D2-C5BBE12A020F}"/>
              </a:ext>
            </a:extLst>
          </p:cNvPr>
          <p:cNvSpPr>
            <a:spLocks noGrp="1"/>
          </p:cNvSpPr>
          <p:nvPr>
            <p:ph idx="1"/>
          </p:nvPr>
        </p:nvSpPr>
        <p:spPr>
          <a:xfrm>
            <a:off x="408373" y="1837679"/>
            <a:ext cx="8865629" cy="4203684"/>
          </a:xfrm>
        </p:spPr>
        <p:txBody>
          <a:bodyPr>
            <a:normAutofit fontScale="85000" lnSpcReduction="10000"/>
          </a:bodyPr>
          <a:lstStyle/>
          <a:p>
            <a:r>
              <a:rPr lang="en-US" sz="2000" dirty="0"/>
              <a:t>Remember good readers make connections while they read. These connections are described as:</a:t>
            </a:r>
          </a:p>
          <a:p>
            <a:pPr lvl="1"/>
            <a:r>
              <a:rPr lang="en-US" sz="2000" dirty="0"/>
              <a:t>Text to text– between a text and another text</a:t>
            </a:r>
          </a:p>
          <a:p>
            <a:pPr lvl="1"/>
            <a:r>
              <a:rPr lang="en-US" sz="2000" dirty="0"/>
              <a:t>Text to self– between the text and the reader’s own life</a:t>
            </a:r>
          </a:p>
          <a:p>
            <a:pPr lvl="1"/>
            <a:r>
              <a:rPr lang="en-US" sz="2000" dirty="0"/>
              <a:t>Text to world– between the text and the news or history</a:t>
            </a:r>
          </a:p>
          <a:p>
            <a:endParaRPr lang="en-US" sz="2000" dirty="0"/>
          </a:p>
          <a:p>
            <a:r>
              <a:rPr lang="en-US" sz="2000" dirty="0"/>
              <a:t>What connections have you made, or can you make, between your book and another text, yourself, or the world? Choose </a:t>
            </a:r>
            <a:r>
              <a:rPr lang="en-US" sz="2000" b="1" dirty="0"/>
              <a:t>two</a:t>
            </a:r>
            <a:r>
              <a:rPr lang="en-US" sz="2000" dirty="0"/>
              <a:t> of the connections to discuss in your comment. Make sure to explain. Give details and/or use evidence from your book to support your connection and to show you are reading your independent book.</a:t>
            </a:r>
          </a:p>
          <a:p>
            <a:pPr lvl="1"/>
            <a:r>
              <a:rPr lang="en-US" sz="2000" dirty="0"/>
              <a:t>Also, make sure to include how many pages of independent reading you did this week and type your response in Pages or Google Docs first. Be sure to Proofread for grammar, spelling, capitalization, etc. errors before you copy and paste it to the Goodreads site.</a:t>
            </a:r>
          </a:p>
          <a:p>
            <a:endParaRPr lang="en-US" dirty="0"/>
          </a:p>
        </p:txBody>
      </p:sp>
    </p:spTree>
    <p:extLst>
      <p:ext uri="{BB962C8B-B14F-4D97-AF65-F5344CB8AC3E}">
        <p14:creationId xmlns:p14="http://schemas.microsoft.com/office/powerpoint/2010/main" val="3159976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A623F-2535-47D8-A11D-62260F170EE1}"/>
              </a:ext>
            </a:extLst>
          </p:cNvPr>
          <p:cNvSpPr>
            <a:spLocks noGrp="1"/>
          </p:cNvSpPr>
          <p:nvPr>
            <p:ph type="title"/>
          </p:nvPr>
        </p:nvSpPr>
        <p:spPr>
          <a:xfrm>
            <a:off x="677334" y="609600"/>
            <a:ext cx="8596668" cy="846338"/>
          </a:xfrm>
        </p:spPr>
        <p:txBody>
          <a:bodyPr>
            <a:noAutofit/>
          </a:bodyPr>
          <a:lstStyle/>
          <a:p>
            <a:r>
              <a:rPr lang="en-US" sz="2800" dirty="0"/>
              <a:t>Goodreads Comment 10/21- Minor/Supporting Character </a:t>
            </a:r>
          </a:p>
        </p:txBody>
      </p:sp>
      <p:sp>
        <p:nvSpPr>
          <p:cNvPr id="3" name="Content Placeholder 2">
            <a:extLst>
              <a:ext uri="{FF2B5EF4-FFF2-40B4-BE49-F238E27FC236}">
                <a16:creationId xmlns:a16="http://schemas.microsoft.com/office/drawing/2014/main" id="{C3E6000C-CF1B-487B-81AC-1DA2E6CD2EFD}"/>
              </a:ext>
            </a:extLst>
          </p:cNvPr>
          <p:cNvSpPr>
            <a:spLocks noGrp="1"/>
          </p:cNvSpPr>
          <p:nvPr>
            <p:ph idx="1"/>
          </p:nvPr>
        </p:nvSpPr>
        <p:spPr>
          <a:xfrm>
            <a:off x="532660" y="1704513"/>
            <a:ext cx="8741342" cy="4336849"/>
          </a:xfrm>
        </p:spPr>
        <p:txBody>
          <a:bodyPr>
            <a:normAutofit fontScale="92500" lnSpcReduction="20000"/>
          </a:bodyPr>
          <a:lstStyle/>
          <a:p>
            <a:r>
              <a:rPr lang="en-US" sz="2000" b="1" dirty="0"/>
              <a:t>Definition</a:t>
            </a:r>
            <a:r>
              <a:rPr lang="en-US" sz="2000" dirty="0"/>
              <a:t>- a minor/supporting character is not a main character, but still plays an important role in a story. These characters don’t tend to transform/change, but their actions help move the plot forward, and they often influence the choices (good or bad) the main character makes in a story. Examples (Samwise Gamgee, Ron Weasley, Cinna)</a:t>
            </a:r>
          </a:p>
          <a:p>
            <a:r>
              <a:rPr lang="en-US" sz="2000" b="1" dirty="0"/>
              <a:t>Prompt</a:t>
            </a:r>
            <a:r>
              <a:rPr lang="en-US" sz="2000" dirty="0"/>
              <a:t>- Describe one minor character in your book. Be sure to explain specifically what role that character plays in the story. Give a couple of examples from the text for evidence and explain how the examples reveal that this character is an example of a minor character. Make sure to include how many pages you read this past week. Type your response on Google Docs or Pages before you copy and paste it to the Goodreads site to complete your assignment. </a:t>
            </a:r>
          </a:p>
          <a:p>
            <a:r>
              <a:rPr lang="en-US" sz="2000" dirty="0"/>
              <a:t>Guided Questions to help you answer the prompt:</a:t>
            </a:r>
          </a:p>
          <a:p>
            <a:pPr lvl="1"/>
            <a:r>
              <a:rPr lang="en-US" dirty="0"/>
              <a:t>What role does this character play? Consider that the author does everything for a reason. What is the reason, or purpose, of this character in the story? Do they help? Are they a distraction? A good influence? A bad influence? Sometimes characters play the role of conscience, or wisdom, or loyalty. </a:t>
            </a:r>
          </a:p>
          <a:p>
            <a:endParaRPr lang="en-US" dirty="0"/>
          </a:p>
        </p:txBody>
      </p:sp>
    </p:spTree>
    <p:extLst>
      <p:ext uri="{BB962C8B-B14F-4D97-AF65-F5344CB8AC3E}">
        <p14:creationId xmlns:p14="http://schemas.microsoft.com/office/powerpoint/2010/main" val="2291531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6DE87-6D02-451B-B4D6-28ED6811DCE7}"/>
              </a:ext>
            </a:extLst>
          </p:cNvPr>
          <p:cNvSpPr>
            <a:spLocks noGrp="1"/>
          </p:cNvSpPr>
          <p:nvPr>
            <p:ph type="title"/>
          </p:nvPr>
        </p:nvSpPr>
        <p:spPr>
          <a:xfrm>
            <a:off x="677334" y="609600"/>
            <a:ext cx="8596668" cy="828583"/>
          </a:xfrm>
        </p:spPr>
        <p:txBody>
          <a:bodyPr>
            <a:normAutofit fontScale="90000"/>
          </a:bodyPr>
          <a:lstStyle/>
          <a:p>
            <a:r>
              <a:rPr lang="en-US" dirty="0"/>
              <a:t>Goodreads Prompt 11/4- Characterization</a:t>
            </a:r>
          </a:p>
        </p:txBody>
      </p:sp>
      <p:sp>
        <p:nvSpPr>
          <p:cNvPr id="3" name="Content Placeholder 2">
            <a:extLst>
              <a:ext uri="{FF2B5EF4-FFF2-40B4-BE49-F238E27FC236}">
                <a16:creationId xmlns:a16="http://schemas.microsoft.com/office/drawing/2014/main" id="{4F6D88A9-AE71-4E2E-BF1C-2DE8750A93AF}"/>
              </a:ext>
            </a:extLst>
          </p:cNvPr>
          <p:cNvSpPr>
            <a:spLocks noGrp="1"/>
          </p:cNvSpPr>
          <p:nvPr>
            <p:ph idx="1"/>
          </p:nvPr>
        </p:nvSpPr>
        <p:spPr>
          <a:xfrm>
            <a:off x="337351" y="1882066"/>
            <a:ext cx="8936651" cy="4366333"/>
          </a:xfrm>
        </p:spPr>
        <p:txBody>
          <a:bodyPr>
            <a:normAutofit fontScale="92500" lnSpcReduction="20000"/>
          </a:bodyPr>
          <a:lstStyle/>
          <a:p>
            <a:r>
              <a:rPr lang="en-US" b="1" dirty="0"/>
              <a:t>Definition</a:t>
            </a:r>
            <a:r>
              <a:rPr lang="en-US" dirty="0"/>
              <a:t>- Remember, characterization refers to the way an author reveals characteristics (traits) of a character to the reader. There are 5 main ways that an author teaches us about a character:</a:t>
            </a:r>
          </a:p>
          <a:p>
            <a:pPr lvl="1"/>
            <a:r>
              <a:rPr lang="en-US" sz="1400" dirty="0"/>
              <a:t>What the character says</a:t>
            </a:r>
          </a:p>
          <a:p>
            <a:pPr lvl="1"/>
            <a:r>
              <a:rPr lang="en-US" sz="1400" dirty="0"/>
              <a:t>What the character does</a:t>
            </a:r>
          </a:p>
          <a:p>
            <a:pPr lvl="1"/>
            <a:r>
              <a:rPr lang="en-US" sz="1400" dirty="0"/>
              <a:t>What the character looks like</a:t>
            </a:r>
          </a:p>
          <a:p>
            <a:pPr lvl="1"/>
            <a:r>
              <a:rPr lang="en-US" sz="1400" dirty="0"/>
              <a:t>What the character thinks and feels</a:t>
            </a:r>
          </a:p>
          <a:p>
            <a:pPr lvl="1"/>
            <a:r>
              <a:rPr lang="en-US" sz="1400" dirty="0"/>
              <a:t>What others say about the character</a:t>
            </a:r>
          </a:p>
          <a:p>
            <a:r>
              <a:rPr lang="en-US" b="1" dirty="0"/>
              <a:t>Prompt</a:t>
            </a:r>
            <a:r>
              <a:rPr lang="en-US" dirty="0"/>
              <a:t>- Consider an action, dialogue, and feelings that one character has done and felt in your current book. What does that action reveal about the character from the book? Use textual evidence to support your response. Be sure to explain and give details how this evidence reveals the character trait? Why does this matter to the character or to the theme of the book? Explain.</a:t>
            </a:r>
          </a:p>
          <a:p>
            <a:r>
              <a:rPr lang="en-US" dirty="0"/>
              <a:t>Also, make sure to include how many pages of independent reading you did this week and type your response in Pages or Google Docs first. Be sure to Proofread for grammar, spelling, capitalization, etc. errors before you copy and paste it to the Goodreads site.</a:t>
            </a:r>
          </a:p>
          <a:p>
            <a:endParaRPr lang="en-US" dirty="0"/>
          </a:p>
        </p:txBody>
      </p:sp>
    </p:spTree>
    <p:extLst>
      <p:ext uri="{BB962C8B-B14F-4D97-AF65-F5344CB8AC3E}">
        <p14:creationId xmlns:p14="http://schemas.microsoft.com/office/powerpoint/2010/main" val="1017694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93D75-FC3D-4F9D-A34F-2542761F4048}"/>
              </a:ext>
            </a:extLst>
          </p:cNvPr>
          <p:cNvSpPr>
            <a:spLocks noGrp="1"/>
          </p:cNvSpPr>
          <p:nvPr>
            <p:ph type="title"/>
          </p:nvPr>
        </p:nvSpPr>
        <p:spPr>
          <a:xfrm>
            <a:off x="677334" y="609600"/>
            <a:ext cx="8596668" cy="872971"/>
          </a:xfrm>
        </p:spPr>
        <p:txBody>
          <a:bodyPr/>
          <a:lstStyle/>
          <a:p>
            <a:r>
              <a:rPr lang="en-US" dirty="0"/>
              <a:t>Goodreads Prompt 11/12- Summary</a:t>
            </a:r>
          </a:p>
        </p:txBody>
      </p:sp>
      <p:sp>
        <p:nvSpPr>
          <p:cNvPr id="3" name="Content Placeholder 2">
            <a:extLst>
              <a:ext uri="{FF2B5EF4-FFF2-40B4-BE49-F238E27FC236}">
                <a16:creationId xmlns:a16="http://schemas.microsoft.com/office/drawing/2014/main" id="{D2D70379-E93C-4501-A49E-014C9FDD3D56}"/>
              </a:ext>
            </a:extLst>
          </p:cNvPr>
          <p:cNvSpPr>
            <a:spLocks noGrp="1"/>
          </p:cNvSpPr>
          <p:nvPr>
            <p:ph idx="1"/>
          </p:nvPr>
        </p:nvSpPr>
        <p:spPr>
          <a:xfrm>
            <a:off x="514905" y="1819922"/>
            <a:ext cx="8759097" cy="4428477"/>
          </a:xfrm>
        </p:spPr>
        <p:txBody>
          <a:bodyPr>
            <a:normAutofit lnSpcReduction="10000"/>
          </a:bodyPr>
          <a:lstStyle/>
          <a:p>
            <a:r>
              <a:rPr lang="en-US" sz="2400" dirty="0"/>
              <a:t>Write a summary of what happened in chapter 10 of </a:t>
            </a:r>
            <a:r>
              <a:rPr lang="en-US" sz="2400" i="1" dirty="0"/>
              <a:t>Roll of Thunder, Hear My Cry</a:t>
            </a:r>
            <a:r>
              <a:rPr lang="en-US" sz="2400" dirty="0"/>
              <a:t>.</a:t>
            </a:r>
          </a:p>
          <a:p>
            <a:pPr lvl="1"/>
            <a:r>
              <a:rPr lang="en-US" sz="2200" dirty="0"/>
              <a:t>Be sure to discuss the most important events, overall setting, and conflicts. You do not want to write every little thing that has happened because that would not be a summary. You want to give enough information to show you read the chapter, so you do want to mention specific details. </a:t>
            </a:r>
          </a:p>
          <a:p>
            <a:r>
              <a:rPr lang="en-US" sz="2400" dirty="0"/>
              <a:t>Be sure to include how many pages you have read this week of your independent book in your comment that you will post. Make sure you type your comment in the Pages App or Google Docs first, so you can proofread before you copy and paste it onto the Goodreads website</a:t>
            </a:r>
            <a:endParaRPr lang="en-US" dirty="0"/>
          </a:p>
        </p:txBody>
      </p:sp>
    </p:spTree>
    <p:extLst>
      <p:ext uri="{BB962C8B-B14F-4D97-AF65-F5344CB8AC3E}">
        <p14:creationId xmlns:p14="http://schemas.microsoft.com/office/powerpoint/2010/main" val="115968325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93</TotalTime>
  <Words>3407</Words>
  <Application>Microsoft Office PowerPoint</Application>
  <PresentationFormat>Widescreen</PresentationFormat>
  <Paragraphs>132</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Book Antiqua</vt:lpstr>
      <vt:lpstr>Georgia</vt:lpstr>
      <vt:lpstr>Trebuchet MS</vt:lpstr>
      <vt:lpstr>Wingdings 2</vt:lpstr>
      <vt:lpstr>Wingdings 3</vt:lpstr>
      <vt:lpstr>Facet</vt:lpstr>
      <vt:lpstr>Goodreads Prompts</vt:lpstr>
      <vt:lpstr>Goodreads Prompt 9/9- Protagonist </vt:lpstr>
      <vt:lpstr>Goodreads Prompt 9/16- Summary</vt:lpstr>
      <vt:lpstr>Goodreads Prompt 9/23- Setting</vt:lpstr>
      <vt:lpstr>Goodreads Prompt 10/7- Conflicts </vt:lpstr>
      <vt:lpstr>Goodreads Prompt 10/14- Connections</vt:lpstr>
      <vt:lpstr>Goodreads Comment 10/21- Minor/Supporting Character </vt:lpstr>
      <vt:lpstr>Goodreads Prompt 11/4- Characterization</vt:lpstr>
      <vt:lpstr>Goodreads Prompt 11/12- Summary</vt:lpstr>
      <vt:lpstr>Goodreads Prompt 11/18- Book Review</vt:lpstr>
      <vt:lpstr>Goodreads Prompt 12/2-Response </vt:lpstr>
      <vt:lpstr>Goodreads Prompt 12/9- Summary</vt:lpstr>
      <vt:lpstr>Goodreads Prompt 1/6 - Conflicts</vt:lpstr>
      <vt:lpstr>Goodreads Prompt 1/13- Connections</vt:lpstr>
      <vt:lpstr>Goodreads Prompt 1/21- Characterization</vt:lpstr>
      <vt:lpstr>Goodreads Prompt 1/27- Sympathetic and Unsympathetic Characters </vt:lpstr>
      <vt:lpstr>Goodreads Prompt 1/27- Sympathetic and Unsympathetic Characters </vt:lpstr>
      <vt:lpstr>Goodreads Prompt 2/3- Response</vt:lpstr>
      <vt:lpstr>Goodreads Prompt 2/10-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Goodreads Prompts</dc:title>
  <dc:creator>Trisha</dc:creator>
  <cp:lastModifiedBy>Trisha</cp:lastModifiedBy>
  <cp:revision>41</cp:revision>
  <dcterms:created xsi:type="dcterms:W3CDTF">2019-09-02T19:53:44Z</dcterms:created>
  <dcterms:modified xsi:type="dcterms:W3CDTF">2020-02-10T05:05:51Z</dcterms:modified>
</cp:coreProperties>
</file>