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34B6-7A92-433F-9496-50288492E59B}"/>
              </a:ext>
            </a:extLst>
          </p:cNvPr>
          <p:cNvSpPr>
            <a:spLocks noGrp="1"/>
          </p:cNvSpPr>
          <p:nvPr>
            <p:ph type="title"/>
          </p:nvPr>
        </p:nvSpPr>
        <p:spPr>
          <a:xfrm>
            <a:off x="677334" y="609600"/>
            <a:ext cx="8596668" cy="784194"/>
          </a:xfrm>
        </p:spPr>
        <p:txBody>
          <a:bodyPr/>
          <a:lstStyle/>
          <a:p>
            <a:r>
              <a:rPr lang="en-US" dirty="0"/>
              <a:t>Goodreads Prompt 11/18- Book Review</a:t>
            </a:r>
          </a:p>
        </p:txBody>
      </p:sp>
      <p:sp>
        <p:nvSpPr>
          <p:cNvPr id="3" name="Content Placeholder 2">
            <a:extLst>
              <a:ext uri="{FF2B5EF4-FFF2-40B4-BE49-F238E27FC236}">
                <a16:creationId xmlns:a16="http://schemas.microsoft.com/office/drawing/2014/main" id="{5A13F243-670A-49FB-97F8-3094B9AA4FCD}"/>
              </a:ext>
            </a:extLst>
          </p:cNvPr>
          <p:cNvSpPr>
            <a:spLocks noGrp="1"/>
          </p:cNvSpPr>
          <p:nvPr>
            <p:ph idx="1"/>
          </p:nvPr>
        </p:nvSpPr>
        <p:spPr>
          <a:xfrm>
            <a:off x="532660" y="1597981"/>
            <a:ext cx="8741342" cy="4847207"/>
          </a:xfrm>
        </p:spPr>
        <p:txBody>
          <a:bodyPr>
            <a:normAutofit fontScale="92500" lnSpcReduction="10000"/>
          </a:bodyPr>
          <a:lstStyle/>
          <a:p>
            <a:r>
              <a:rPr lang="en-US" dirty="0"/>
              <a:t>Write an honest review of </a:t>
            </a:r>
            <a:r>
              <a:rPr lang="en-US" i="1" dirty="0"/>
              <a:t>Roll of Thunder, Hear My Cry</a:t>
            </a:r>
            <a:r>
              <a:rPr lang="en-US" dirty="0"/>
              <a:t>. Remember, a review is your overview opinion of the book. Use the following questions to help you write your review. Be sure to type your response in the Pages App or Google Docs to edit and proofread before you copy and paste it to Goodreads. Also, be sure to include the amount of pages you read of your independent reading </a:t>
            </a:r>
            <a:r>
              <a:rPr lang="en-US"/>
              <a:t>book this past week.</a:t>
            </a:r>
            <a:endParaRPr lang="en-US" dirty="0"/>
          </a:p>
          <a:p>
            <a:r>
              <a:rPr lang="en-US" dirty="0"/>
              <a:t>Questions for your review:</a:t>
            </a:r>
          </a:p>
          <a:p>
            <a:pPr lvl="1"/>
            <a:r>
              <a:rPr lang="en-US" dirty="0"/>
              <a:t>Did you like the book? Why or why not? What was good about it? Did any parts make you laugh? Were you frustrated at any parts of the novel because of the plot? Explain.</a:t>
            </a:r>
          </a:p>
          <a:p>
            <a:pPr lvl="1"/>
            <a:r>
              <a:rPr lang="en-US" dirty="0"/>
              <a:t>Did you dislike the book? Why or why not? Explain. </a:t>
            </a:r>
          </a:p>
          <a:p>
            <a:pPr lvl="1"/>
            <a:r>
              <a:rPr lang="en-US" dirty="0"/>
              <a:t>What was your favorite part of the story? Why? Explain.</a:t>
            </a:r>
          </a:p>
          <a:p>
            <a:pPr lvl="1"/>
            <a:r>
              <a:rPr lang="en-US" dirty="0"/>
              <a:t>Discuss the main character(s)- were the characters authentic, unbelievable, boring, or relatable? Did the characters make good choices, unrealistic choices, or obvious choices? Explain.</a:t>
            </a:r>
          </a:p>
          <a:p>
            <a:pPr lvl="1"/>
            <a:r>
              <a:rPr lang="en-US" dirty="0"/>
              <a:t>Were the conflicts boring, suspenseful, predictable? Explain.</a:t>
            </a:r>
          </a:p>
          <a:p>
            <a:pPr lvl="1"/>
            <a:r>
              <a:rPr lang="en-US" dirty="0"/>
              <a:t>What group of people would like this book? Explain.</a:t>
            </a:r>
          </a:p>
          <a:p>
            <a:pPr lvl="1"/>
            <a:r>
              <a:rPr lang="en-US" dirty="0"/>
              <a:t>Would you recommend this book? Why or why not? Explain. </a:t>
            </a:r>
          </a:p>
          <a:p>
            <a:endParaRPr lang="en-US" dirty="0"/>
          </a:p>
        </p:txBody>
      </p:sp>
    </p:spTree>
    <p:extLst>
      <p:ext uri="{BB962C8B-B14F-4D97-AF65-F5344CB8AC3E}">
        <p14:creationId xmlns:p14="http://schemas.microsoft.com/office/powerpoint/2010/main" val="332101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EED9A-6A5F-48C1-BA3A-320D6FF54237}"/>
              </a:ext>
            </a:extLst>
          </p:cNvPr>
          <p:cNvSpPr>
            <a:spLocks noGrp="1"/>
          </p:cNvSpPr>
          <p:nvPr>
            <p:ph type="title"/>
          </p:nvPr>
        </p:nvSpPr>
        <p:spPr>
          <a:xfrm>
            <a:off x="677334" y="609600"/>
            <a:ext cx="8596668" cy="1077157"/>
          </a:xfrm>
        </p:spPr>
        <p:txBody>
          <a:bodyPr/>
          <a:lstStyle/>
          <a:p>
            <a:r>
              <a:rPr lang="en-US" dirty="0"/>
              <a:t>Goodreads Prompt 12/2-Response </a:t>
            </a:r>
          </a:p>
        </p:txBody>
      </p:sp>
      <p:sp>
        <p:nvSpPr>
          <p:cNvPr id="3" name="Content Placeholder 2">
            <a:extLst>
              <a:ext uri="{FF2B5EF4-FFF2-40B4-BE49-F238E27FC236}">
                <a16:creationId xmlns:a16="http://schemas.microsoft.com/office/drawing/2014/main" id="{00374E7E-5481-45F3-B1DD-0DE40BA33A36}"/>
              </a:ext>
            </a:extLst>
          </p:cNvPr>
          <p:cNvSpPr>
            <a:spLocks noGrp="1"/>
          </p:cNvSpPr>
          <p:nvPr>
            <p:ph idx="1"/>
          </p:nvPr>
        </p:nvSpPr>
        <p:spPr>
          <a:xfrm>
            <a:off x="310719" y="1686757"/>
            <a:ext cx="8963284" cy="4829453"/>
          </a:xfrm>
        </p:spPr>
        <p:txBody>
          <a:bodyPr>
            <a:normAutofit fontScale="92500" lnSpcReduction="10000"/>
          </a:bodyPr>
          <a:lstStyle/>
          <a:p>
            <a:r>
              <a:rPr lang="en-US" sz="1700" dirty="0"/>
              <a:t>Personal responses are an important form of writing. It allows a reader to connect to the text and express their thoughts and reactions in written form. For your Goodreads comment this week, I want you to respond to your independent novel you’ve been reading or just finished. Be sure to explain enough to show you have done your reading. Make sure you type a draft on Pages before you copy and paste it to the site. Also, make sure you include how many pages you read the week before break.</a:t>
            </a:r>
          </a:p>
          <a:p>
            <a:r>
              <a:rPr lang="en-US" dirty="0"/>
              <a:t>Use the following questions to help create your response:</a:t>
            </a:r>
          </a:p>
          <a:p>
            <a:pPr lvl="1"/>
            <a:r>
              <a:rPr lang="en-US" dirty="0"/>
              <a:t>What is your opinion about what happens in your book? This could be a specific chapter or scene.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If you finished your book, you don’t need to answer this question.</a:t>
            </a:r>
          </a:p>
          <a:p>
            <a:pPr lvl="1"/>
            <a:r>
              <a:rPr lang="en-US" dirty="0"/>
              <a:t>What changes would you make in the book? Why?</a:t>
            </a:r>
          </a:p>
          <a:p>
            <a:pPr lvl="1"/>
            <a:r>
              <a:rPr lang="en-US" dirty="0"/>
              <a:t>Do you agree with the main character’s decisions? Why or why not? Do you think these choices will cause conflicts for the character or other characters in the future? Explain. </a:t>
            </a:r>
          </a:p>
          <a:p>
            <a:endParaRPr lang="en-US" dirty="0"/>
          </a:p>
        </p:txBody>
      </p:sp>
    </p:spTree>
    <p:extLst>
      <p:ext uri="{BB962C8B-B14F-4D97-AF65-F5344CB8AC3E}">
        <p14:creationId xmlns:p14="http://schemas.microsoft.com/office/powerpoint/2010/main" val="253919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FCF32-90A1-4B9C-AC2E-6F0CB38D0CA4}"/>
              </a:ext>
            </a:extLst>
          </p:cNvPr>
          <p:cNvSpPr>
            <a:spLocks noGrp="1"/>
          </p:cNvSpPr>
          <p:nvPr>
            <p:ph type="title"/>
          </p:nvPr>
        </p:nvSpPr>
        <p:spPr>
          <a:xfrm>
            <a:off x="677334" y="609600"/>
            <a:ext cx="8596668" cy="952870"/>
          </a:xfrm>
        </p:spPr>
        <p:txBody>
          <a:bodyPr/>
          <a:lstStyle/>
          <a:p>
            <a:r>
              <a:rPr lang="en-US" dirty="0"/>
              <a:t>Goodreads Prompt 12/9- Summary</a:t>
            </a:r>
          </a:p>
        </p:txBody>
      </p:sp>
      <p:sp>
        <p:nvSpPr>
          <p:cNvPr id="3" name="Content Placeholder 2">
            <a:extLst>
              <a:ext uri="{FF2B5EF4-FFF2-40B4-BE49-F238E27FC236}">
                <a16:creationId xmlns:a16="http://schemas.microsoft.com/office/drawing/2014/main" id="{54603B2F-00E4-4D6B-AAED-844911DD7FAC}"/>
              </a:ext>
            </a:extLst>
          </p:cNvPr>
          <p:cNvSpPr>
            <a:spLocks noGrp="1"/>
          </p:cNvSpPr>
          <p:nvPr>
            <p:ph idx="1"/>
          </p:nvPr>
        </p:nvSpPr>
        <p:spPr>
          <a:xfrm>
            <a:off x="523783" y="1855433"/>
            <a:ext cx="8750219" cy="4185929"/>
          </a:xfrm>
        </p:spPr>
        <p:txBody>
          <a:bodyPr>
            <a:normAutofit lnSpcReduction="10000"/>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under the section that says “</a:t>
            </a:r>
            <a:r>
              <a:rPr lang="en-US" sz="2000"/>
              <a:t>My Activity” </a:t>
            </a:r>
            <a:endParaRPr lang="en-US" sz="2000" dirty="0"/>
          </a:p>
          <a:p>
            <a:endParaRPr lang="en-US" dirty="0"/>
          </a:p>
        </p:txBody>
      </p:sp>
    </p:spTree>
    <p:extLst>
      <p:ext uri="{BB962C8B-B14F-4D97-AF65-F5344CB8AC3E}">
        <p14:creationId xmlns:p14="http://schemas.microsoft.com/office/powerpoint/2010/main" val="321999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CA0FC-FFD3-496D-B2CB-BBF55C10316E}"/>
              </a:ext>
            </a:extLst>
          </p:cNvPr>
          <p:cNvSpPr>
            <a:spLocks noGrp="1"/>
          </p:cNvSpPr>
          <p:nvPr>
            <p:ph type="title"/>
          </p:nvPr>
        </p:nvSpPr>
        <p:spPr>
          <a:xfrm>
            <a:off x="677334" y="609600"/>
            <a:ext cx="8596668" cy="819705"/>
          </a:xfrm>
        </p:spPr>
        <p:txBody>
          <a:bodyPr/>
          <a:lstStyle/>
          <a:p>
            <a:r>
              <a:rPr lang="en-US" dirty="0"/>
              <a:t>Goodreads Prompt </a:t>
            </a:r>
            <a:r>
              <a:rPr lang="en-US"/>
              <a:t>1/6 - </a:t>
            </a:r>
            <a:r>
              <a:rPr lang="en-US" dirty="0"/>
              <a:t>Conflicts</a:t>
            </a:r>
          </a:p>
        </p:txBody>
      </p:sp>
      <p:sp>
        <p:nvSpPr>
          <p:cNvPr id="3" name="Content Placeholder 2">
            <a:extLst>
              <a:ext uri="{FF2B5EF4-FFF2-40B4-BE49-F238E27FC236}">
                <a16:creationId xmlns:a16="http://schemas.microsoft.com/office/drawing/2014/main" id="{12B4E0CA-47DF-4FA8-877E-07E991413D22}"/>
              </a:ext>
            </a:extLst>
          </p:cNvPr>
          <p:cNvSpPr>
            <a:spLocks noGrp="1"/>
          </p:cNvSpPr>
          <p:nvPr>
            <p:ph idx="1"/>
          </p:nvPr>
        </p:nvSpPr>
        <p:spPr>
          <a:xfrm>
            <a:off x="497150" y="1633491"/>
            <a:ext cx="8776852" cy="4927107"/>
          </a:xfrm>
        </p:spPr>
        <p:txBody>
          <a:bodyPr>
            <a:normAutofit/>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Prompt: </a:t>
            </a:r>
            <a:r>
              <a:rPr lang="en-US" sz="1600" dirty="0">
                <a:solidFill>
                  <a:srgbClr val="302C24">
                    <a:lumMod val="75000"/>
                    <a:lumOff val="25000"/>
                  </a:srgbClr>
                </a:solidFill>
                <a:latin typeface="Book Antiqua"/>
              </a:rPr>
              <a:t>What are the conflicts in your story? </a:t>
            </a:r>
            <a:r>
              <a:rPr lang="en-US" sz="1600" b="1" dirty="0">
                <a:solidFill>
                  <a:srgbClr val="302C24">
                    <a:lumMod val="75000"/>
                    <a:lumOff val="25000"/>
                  </a:srgbClr>
                </a:solidFill>
                <a:latin typeface="Book Antiqua"/>
              </a:rPr>
              <a:t>Describe</a:t>
            </a:r>
            <a:r>
              <a:rPr lang="en-US" sz="1600" dirty="0">
                <a:solidFill>
                  <a:srgbClr val="302C24">
                    <a:lumMod val="75000"/>
                    <a:lumOff val="25000"/>
                  </a:srgbClr>
                </a:solidFill>
                <a:latin typeface="Book Antiqua"/>
              </a:rPr>
              <a:t> at least two and </a:t>
            </a:r>
            <a:r>
              <a:rPr lang="en-US" sz="1600" b="1" dirty="0">
                <a:solidFill>
                  <a:srgbClr val="302C24">
                    <a:lumMod val="75000"/>
                    <a:lumOff val="25000"/>
                  </a:srgbClr>
                </a:solidFill>
                <a:latin typeface="Book Antiqua"/>
              </a:rPr>
              <a:t>explain</a:t>
            </a:r>
            <a:r>
              <a:rPr lang="en-US" sz="1600" dirty="0">
                <a:solidFill>
                  <a:srgbClr val="302C24">
                    <a:lumMod val="75000"/>
                    <a:lumOff val="25000"/>
                  </a:srgbClr>
                </a:solidFill>
                <a:latin typeface="Book Antiqua"/>
              </a:rPr>
              <a:t> </a:t>
            </a:r>
            <a:r>
              <a:rPr lang="en-US" sz="1600" b="1" dirty="0">
                <a:solidFill>
                  <a:srgbClr val="302C24">
                    <a:lumMod val="75000"/>
                    <a:lumOff val="25000"/>
                  </a:srgbClr>
                </a:solidFill>
                <a:latin typeface="Book Antiqua"/>
              </a:rPr>
              <a:t>the type </a:t>
            </a:r>
            <a:r>
              <a:rPr lang="en-US" sz="1600" dirty="0">
                <a:solidFill>
                  <a:srgbClr val="302C24">
                    <a:lumMod val="75000"/>
                    <a:lumOff val="25000"/>
                  </a:srgbClr>
                </a:solidFill>
                <a:latin typeface="Book Antiqua"/>
              </a:rPr>
              <a:t>of conflict. Help your explanation by using textual evidence to support your response. Make sure you explain how the piece of evidence supports your type of conflict. Be sure to include how many pages you have read the last week before the break/over the break.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Definition: </a:t>
            </a:r>
            <a:r>
              <a:rPr lang="en-US" sz="16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(Brian, from the book </a:t>
            </a:r>
            <a:r>
              <a:rPr lang="en-US" i="1" dirty="0">
                <a:solidFill>
                  <a:srgbClr val="302C24">
                    <a:lumMod val="75000"/>
                    <a:lumOff val="25000"/>
                  </a:srgbClr>
                </a:solidFill>
                <a:latin typeface="Book Antiqua"/>
              </a:rPr>
              <a:t>Hatchet</a:t>
            </a:r>
            <a:r>
              <a:rPr lang="en-US"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64650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2CAA5-C5D6-4C8E-8120-599B4D004022}"/>
              </a:ext>
            </a:extLst>
          </p:cNvPr>
          <p:cNvSpPr>
            <a:spLocks noGrp="1"/>
          </p:cNvSpPr>
          <p:nvPr>
            <p:ph type="title"/>
          </p:nvPr>
        </p:nvSpPr>
        <p:spPr>
          <a:xfrm>
            <a:off x="677334" y="609600"/>
            <a:ext cx="8596668" cy="970625"/>
          </a:xfrm>
        </p:spPr>
        <p:txBody>
          <a:bodyPr/>
          <a:lstStyle/>
          <a:p>
            <a:r>
              <a:rPr lang="en-US" dirty="0"/>
              <a:t>Goodreads Prompt 1/13- Connections</a:t>
            </a:r>
          </a:p>
        </p:txBody>
      </p:sp>
      <p:sp>
        <p:nvSpPr>
          <p:cNvPr id="3" name="Content Placeholder 2">
            <a:extLst>
              <a:ext uri="{FF2B5EF4-FFF2-40B4-BE49-F238E27FC236}">
                <a16:creationId xmlns:a16="http://schemas.microsoft.com/office/drawing/2014/main" id="{F46B43BD-B0ED-4E16-9659-292C1260AC4C}"/>
              </a:ext>
            </a:extLst>
          </p:cNvPr>
          <p:cNvSpPr>
            <a:spLocks noGrp="1"/>
          </p:cNvSpPr>
          <p:nvPr>
            <p:ph idx="1"/>
          </p:nvPr>
        </p:nvSpPr>
        <p:spPr>
          <a:xfrm>
            <a:off x="497150" y="1793289"/>
            <a:ext cx="8776852" cy="4248073"/>
          </a:xfrm>
        </p:spPr>
        <p:txBody>
          <a:bodyPr>
            <a:normAutofit fontScale="925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textual evidence to support your connection and to show you are reading.</a:t>
            </a:r>
          </a:p>
          <a:p>
            <a:pPr lvl="1"/>
            <a:r>
              <a:rPr lang="en-US" sz="2000" dirty="0"/>
              <a:t>Be sure to include how many pages of independent reading you did this week and type your response in Pages or Google Docs first. Be sure to Proofread for grammar, spelling, capitalization, etc. errors.  </a:t>
            </a:r>
          </a:p>
          <a:p>
            <a:endParaRPr lang="en-US" dirty="0"/>
          </a:p>
        </p:txBody>
      </p:sp>
    </p:spTree>
    <p:extLst>
      <p:ext uri="{BB962C8B-B14F-4D97-AF65-F5344CB8AC3E}">
        <p14:creationId xmlns:p14="http://schemas.microsoft.com/office/powerpoint/2010/main" val="122251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DFB00-A847-4B71-BEE6-2B1C0B89876E}"/>
              </a:ext>
            </a:extLst>
          </p:cNvPr>
          <p:cNvSpPr>
            <a:spLocks noGrp="1"/>
          </p:cNvSpPr>
          <p:nvPr>
            <p:ph type="title"/>
          </p:nvPr>
        </p:nvSpPr>
        <p:spPr>
          <a:xfrm>
            <a:off x="506027" y="506027"/>
            <a:ext cx="8767975" cy="958789"/>
          </a:xfrm>
        </p:spPr>
        <p:txBody>
          <a:bodyPr>
            <a:normAutofit fontScale="90000"/>
          </a:bodyPr>
          <a:lstStyle/>
          <a:p>
            <a:r>
              <a:rPr lang="en-US" dirty="0"/>
              <a:t>Goodreads Prompt 1/21- Characterization</a:t>
            </a:r>
          </a:p>
        </p:txBody>
      </p:sp>
      <p:sp>
        <p:nvSpPr>
          <p:cNvPr id="3" name="Content Placeholder 2">
            <a:extLst>
              <a:ext uri="{FF2B5EF4-FFF2-40B4-BE49-F238E27FC236}">
                <a16:creationId xmlns:a16="http://schemas.microsoft.com/office/drawing/2014/main" id="{F12BE892-3CB7-4A5E-955A-0456CC1F45EA}"/>
              </a:ext>
            </a:extLst>
          </p:cNvPr>
          <p:cNvSpPr>
            <a:spLocks noGrp="1"/>
          </p:cNvSpPr>
          <p:nvPr>
            <p:ph idx="1"/>
          </p:nvPr>
        </p:nvSpPr>
        <p:spPr>
          <a:xfrm>
            <a:off x="275209" y="1855433"/>
            <a:ext cx="8998794" cy="4185930"/>
          </a:xfrm>
        </p:spPr>
        <p:txBody>
          <a:bodyPr>
            <a:normAutofit fontScale="85000" lnSpcReduction="10000"/>
          </a:bodyPr>
          <a:lstStyle/>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Remember-characterization refers to the way an author reveals characteristics (traits) of a character to the reader. There are 5 main ways that an author teaches us about a character:</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says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does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looks like</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thinks and feels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a:t>
            </a:r>
            <a:r>
              <a:rPr lang="en-US" sz="2000" dirty="0">
                <a:solidFill>
                  <a:srgbClr val="0070C0"/>
                </a:solidFill>
                <a:latin typeface="Georgia"/>
              </a:rPr>
              <a:t>others say </a:t>
            </a:r>
            <a:r>
              <a:rPr lang="en-US" sz="2000" dirty="0">
                <a:solidFill>
                  <a:srgbClr val="646B86"/>
                </a:solidFill>
                <a:latin typeface="Georgia"/>
              </a:rPr>
              <a:t>about the character</a:t>
            </a:r>
          </a:p>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Consider an </a:t>
            </a:r>
            <a:r>
              <a:rPr lang="en-US" sz="2000" b="1" dirty="0">
                <a:solidFill>
                  <a:srgbClr val="FF0000"/>
                </a:solidFill>
                <a:latin typeface="Georgia"/>
              </a:rPr>
              <a:t>action, dialogue, and feelings</a:t>
            </a:r>
            <a:r>
              <a:rPr lang="en-US" sz="2000" dirty="0">
                <a:solidFill>
                  <a:prstClr val="black"/>
                </a:solidFill>
                <a:latin typeface="Georgia"/>
              </a:rPr>
              <a:t> that one character has done and felt in your current book. What does that action reveal about the character from the book? Use textual evidence (you may quote or paraphrase) to support your response. Be sure to explain and give details how this evidence reveals the character trait? Why does this matter to the character or to the theme of the book? Explain.</a:t>
            </a:r>
          </a:p>
          <a:p>
            <a:pPr marL="674370" lvl="1" indent="-274320" defTabSz="914400">
              <a:spcBef>
                <a:spcPct val="20000"/>
              </a:spcBef>
              <a:buClr>
                <a:srgbClr val="D16349"/>
              </a:buClr>
              <a:buSzPct val="85000"/>
              <a:buFont typeface="Wingdings 2"/>
              <a:buChar char=""/>
            </a:pPr>
            <a:r>
              <a:rPr lang="en-US" sz="2100" dirty="0">
                <a:solidFill>
                  <a:prstClr val="black"/>
                </a:solidFill>
                <a:latin typeface="Georgia"/>
              </a:rPr>
              <a:t>Also, be sure to include how many pages you read over the past week. Type this in Google Doc or Pages before you copy and paste it to the Goodreads site.</a:t>
            </a:r>
          </a:p>
          <a:p>
            <a:endParaRPr lang="en-US" dirty="0"/>
          </a:p>
        </p:txBody>
      </p:sp>
    </p:spTree>
    <p:extLst>
      <p:ext uri="{BB962C8B-B14F-4D97-AF65-F5344CB8AC3E}">
        <p14:creationId xmlns:p14="http://schemas.microsoft.com/office/powerpoint/2010/main" val="916940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623F-2535-47D8-A11D-62260F170EE1}"/>
              </a:ext>
            </a:extLst>
          </p:cNvPr>
          <p:cNvSpPr>
            <a:spLocks noGrp="1"/>
          </p:cNvSpPr>
          <p:nvPr>
            <p:ph type="title"/>
          </p:nvPr>
        </p:nvSpPr>
        <p:spPr>
          <a:xfrm>
            <a:off x="677334" y="609600"/>
            <a:ext cx="8596668" cy="846338"/>
          </a:xfrm>
        </p:spPr>
        <p:txBody>
          <a:bodyPr>
            <a:noAutofit/>
          </a:bodyPr>
          <a:lstStyle/>
          <a:p>
            <a:r>
              <a:rPr lang="en-US" sz="2800" dirty="0"/>
              <a:t>Goodreads Comment 10/21- Minor/Supporting Character </a:t>
            </a:r>
          </a:p>
        </p:txBody>
      </p:sp>
      <p:sp>
        <p:nvSpPr>
          <p:cNvPr id="3" name="Content Placeholder 2">
            <a:extLst>
              <a:ext uri="{FF2B5EF4-FFF2-40B4-BE49-F238E27FC236}">
                <a16:creationId xmlns:a16="http://schemas.microsoft.com/office/drawing/2014/main" id="{C3E6000C-CF1B-487B-81AC-1DA2E6CD2EFD}"/>
              </a:ext>
            </a:extLst>
          </p:cNvPr>
          <p:cNvSpPr>
            <a:spLocks noGrp="1"/>
          </p:cNvSpPr>
          <p:nvPr>
            <p:ph idx="1"/>
          </p:nvPr>
        </p:nvSpPr>
        <p:spPr>
          <a:xfrm>
            <a:off x="532660" y="1704513"/>
            <a:ext cx="8741342" cy="4336849"/>
          </a:xfrm>
        </p:spPr>
        <p:txBody>
          <a:bodyPr>
            <a:normAutofit fontScale="92500" lnSpcReduction="2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9153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DE87-6D02-451B-B4D6-28ED6811DCE7}"/>
              </a:ext>
            </a:extLst>
          </p:cNvPr>
          <p:cNvSpPr>
            <a:spLocks noGrp="1"/>
          </p:cNvSpPr>
          <p:nvPr>
            <p:ph type="title"/>
          </p:nvPr>
        </p:nvSpPr>
        <p:spPr>
          <a:xfrm>
            <a:off x="677334" y="609600"/>
            <a:ext cx="8596668" cy="828583"/>
          </a:xfrm>
        </p:spPr>
        <p:txBody>
          <a:bodyPr>
            <a:normAutofit fontScale="90000"/>
          </a:bodyPr>
          <a:lstStyle/>
          <a:p>
            <a:r>
              <a:rPr lang="en-US" dirty="0"/>
              <a:t>Goodreads Prompt 11/4- Characterization</a:t>
            </a:r>
          </a:p>
        </p:txBody>
      </p:sp>
      <p:sp>
        <p:nvSpPr>
          <p:cNvPr id="3" name="Content Placeholder 2">
            <a:extLst>
              <a:ext uri="{FF2B5EF4-FFF2-40B4-BE49-F238E27FC236}">
                <a16:creationId xmlns:a16="http://schemas.microsoft.com/office/drawing/2014/main" id="{4F6D88A9-AE71-4E2E-BF1C-2DE8750A93AF}"/>
              </a:ext>
            </a:extLst>
          </p:cNvPr>
          <p:cNvSpPr>
            <a:spLocks noGrp="1"/>
          </p:cNvSpPr>
          <p:nvPr>
            <p:ph idx="1"/>
          </p:nvPr>
        </p:nvSpPr>
        <p:spPr>
          <a:xfrm>
            <a:off x="337351" y="1882066"/>
            <a:ext cx="8936651" cy="4366333"/>
          </a:xfrm>
        </p:spPr>
        <p:txBody>
          <a:bodyPr>
            <a:normAutofit fontScale="92500" lnSpcReduction="20000"/>
          </a:bodyPr>
          <a:lstStyle/>
          <a:p>
            <a:r>
              <a:rPr lang="en-US" b="1" dirty="0"/>
              <a:t>Definition</a:t>
            </a:r>
            <a:r>
              <a:rPr lang="en-US" dirty="0"/>
              <a:t>- Remember, characterization refers to the way an author reveals characteristics (traits) of a character to the reader. There are 5 main ways that an author teaches us about a character:</a:t>
            </a:r>
          </a:p>
          <a:p>
            <a:pPr lvl="1"/>
            <a:r>
              <a:rPr lang="en-US" sz="1400" dirty="0"/>
              <a:t>What the character says</a:t>
            </a:r>
          </a:p>
          <a:p>
            <a:pPr lvl="1"/>
            <a:r>
              <a:rPr lang="en-US" sz="1400" dirty="0"/>
              <a:t>What the character does</a:t>
            </a:r>
          </a:p>
          <a:p>
            <a:pPr lvl="1"/>
            <a:r>
              <a:rPr lang="en-US" sz="1400" dirty="0"/>
              <a:t>What the character looks like</a:t>
            </a:r>
          </a:p>
          <a:p>
            <a:pPr lvl="1"/>
            <a:r>
              <a:rPr lang="en-US" sz="1400" dirty="0"/>
              <a:t>What the character thinks and feels</a:t>
            </a:r>
          </a:p>
          <a:p>
            <a:pPr lvl="1"/>
            <a:r>
              <a:rPr lang="en-US" sz="1400" dirty="0"/>
              <a:t>What others say about the character</a:t>
            </a:r>
          </a:p>
          <a:p>
            <a:r>
              <a:rPr lang="en-US" b="1" dirty="0"/>
              <a:t>Prompt</a:t>
            </a:r>
            <a:r>
              <a:rPr lang="en-US" dirty="0"/>
              <a:t>- Consider an action, dialogue, and feelings that one character has done and felt in your current book. What does that action reveal about the character from the book? Use textual evidence to support your response. Be sure to explain and give details how this evidence reveals the character trait? Why does this matter to the character or to the theme of the book? Explain.</a:t>
            </a:r>
          </a:p>
          <a:p>
            <a:r>
              <a:rPr lang="en-US"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101769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3D75-FC3D-4F9D-A34F-2542761F4048}"/>
              </a:ext>
            </a:extLst>
          </p:cNvPr>
          <p:cNvSpPr>
            <a:spLocks noGrp="1"/>
          </p:cNvSpPr>
          <p:nvPr>
            <p:ph type="title"/>
          </p:nvPr>
        </p:nvSpPr>
        <p:spPr>
          <a:xfrm>
            <a:off x="677334" y="609600"/>
            <a:ext cx="8596668" cy="872971"/>
          </a:xfrm>
        </p:spPr>
        <p:txBody>
          <a:bodyPr/>
          <a:lstStyle/>
          <a:p>
            <a:r>
              <a:rPr lang="en-US" dirty="0"/>
              <a:t>Goodreads Prompt 11/12- Summary</a:t>
            </a:r>
          </a:p>
        </p:txBody>
      </p:sp>
      <p:sp>
        <p:nvSpPr>
          <p:cNvPr id="3" name="Content Placeholder 2">
            <a:extLst>
              <a:ext uri="{FF2B5EF4-FFF2-40B4-BE49-F238E27FC236}">
                <a16:creationId xmlns:a16="http://schemas.microsoft.com/office/drawing/2014/main" id="{D2D70379-E93C-4501-A49E-014C9FDD3D56}"/>
              </a:ext>
            </a:extLst>
          </p:cNvPr>
          <p:cNvSpPr>
            <a:spLocks noGrp="1"/>
          </p:cNvSpPr>
          <p:nvPr>
            <p:ph idx="1"/>
          </p:nvPr>
        </p:nvSpPr>
        <p:spPr>
          <a:xfrm>
            <a:off x="514905" y="1819922"/>
            <a:ext cx="8759097" cy="4428477"/>
          </a:xfrm>
        </p:spPr>
        <p:txBody>
          <a:bodyPr>
            <a:normAutofit lnSpcReduction="10000"/>
          </a:bodyPr>
          <a:lstStyle/>
          <a:p>
            <a:r>
              <a:rPr lang="en-US" sz="2400" dirty="0"/>
              <a:t>Write a summary of what happened in chapter 10 of </a:t>
            </a:r>
            <a:r>
              <a:rPr lang="en-US" sz="2400" i="1" dirty="0"/>
              <a:t>Roll of Thunder, Hear My Cry</a:t>
            </a:r>
            <a:r>
              <a:rPr lang="en-US" sz="2400" dirty="0"/>
              <a:t>.</a:t>
            </a:r>
          </a:p>
          <a:p>
            <a:pPr lvl="1"/>
            <a:r>
              <a:rPr lang="en-US" sz="2200" dirty="0"/>
              <a:t>Be sure to discuss the most important events, overall setting, and conflicts. You do not want to write every little thing that has happened because that would not be a summary. You want to give enough information to show you read the chapter, so you do want to mention specific details. </a:t>
            </a:r>
          </a:p>
          <a:p>
            <a:r>
              <a:rPr lang="en-US" sz="2400" dirty="0"/>
              <a:t>Be sure to include how many pages you have read this week of your independent book in your comment that you will post. Make sure you type your comment in the Pages App or Google Docs first, so you can proofread before you copy and paste it onto the Goodreads website</a:t>
            </a:r>
            <a:endParaRPr lang="en-US" dirty="0"/>
          </a:p>
        </p:txBody>
      </p:sp>
    </p:spTree>
    <p:extLst>
      <p:ext uri="{BB962C8B-B14F-4D97-AF65-F5344CB8AC3E}">
        <p14:creationId xmlns:p14="http://schemas.microsoft.com/office/powerpoint/2010/main" val="1159683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84</TotalTime>
  <Words>2650</Words>
  <Application>Microsoft Office PowerPoint</Application>
  <PresentationFormat>Widescreen</PresentationFormat>
  <Paragraphs>108</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Book Antiqua</vt:lpstr>
      <vt:lpstr>Georgia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lpstr>Goodreads Comment 10/21- Minor/Supporting Character </vt:lpstr>
      <vt:lpstr>Goodreads Prompt 11/4- Characterization</vt:lpstr>
      <vt:lpstr>Goodreads Prompt 11/12- Summary</vt:lpstr>
      <vt:lpstr>Goodreads Prompt 11/18- Book Review</vt:lpstr>
      <vt:lpstr>Goodreads Prompt 12/2-Response </vt:lpstr>
      <vt:lpstr>Goodreads Prompt 12/9- Summary</vt:lpstr>
      <vt:lpstr>Goodreads Prompt 1/6 - Conflicts</vt:lpstr>
      <vt:lpstr>Goodreads Prompt 1/13- Connections</vt:lpstr>
      <vt:lpstr>Goodreads Prompt 1/21- Characterization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37</cp:revision>
  <dcterms:created xsi:type="dcterms:W3CDTF">2019-09-02T19:53:44Z</dcterms:created>
  <dcterms:modified xsi:type="dcterms:W3CDTF">2020-01-19T16:10:40Z</dcterms:modified>
</cp:coreProperties>
</file>