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6" r:id="rId3"/>
    <p:sldId id="267" r:id="rId4"/>
    <p:sldId id="271" r:id="rId5"/>
    <p:sldId id="269" r:id="rId6"/>
    <p:sldId id="259" r:id="rId7"/>
    <p:sldId id="268" r:id="rId8"/>
    <p:sldId id="270"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1286089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BB7BF8-B6F1-4861-85E1-6FE847A9BB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4179282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1165156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97289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3594367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1BB7BF8-B6F1-4861-85E1-6FE847A9BBFB}"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81150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1BB7BF8-B6F1-4861-85E1-6FE847A9BBFB}"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3929345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11424901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208208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992981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B7BF8-B6F1-4861-85E1-6FE847A9BB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377449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BB7BF8-B6F1-4861-85E1-6FE847A9BB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108427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B7BF8-B6F1-4861-85E1-6FE847A9BBFB}"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1875910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B7BF8-B6F1-4861-85E1-6FE847A9BBFB}"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4142315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B1BB7BF8-B6F1-4861-85E1-6FE847A9BBFB}"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374222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BB7BF8-B6F1-4861-85E1-6FE847A9BB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3288851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BB7BF8-B6F1-4861-85E1-6FE847A9BB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E3D97C2-727B-4C62-902A-B93F43C943AD}" type="slidenum">
              <a:rPr lang="en-US" smtClean="0"/>
              <a:t>‹#›</a:t>
            </a:fld>
            <a:endParaRPr lang="en-US"/>
          </a:p>
        </p:txBody>
      </p:sp>
    </p:spTree>
    <p:extLst>
      <p:ext uri="{BB962C8B-B14F-4D97-AF65-F5344CB8AC3E}">
        <p14:creationId xmlns:p14="http://schemas.microsoft.com/office/powerpoint/2010/main" val="2165156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B1BB7BF8-B6F1-4861-85E1-6FE847A9BBFB}" type="datetimeFigureOut">
              <a:rPr lang="en-US" smtClean="0"/>
              <a:t>1/21/2020</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EE3D97C2-727B-4C62-902A-B93F43C943AD}" type="slidenum">
              <a:rPr lang="en-US" smtClean="0"/>
              <a:t>‹#›</a:t>
            </a:fld>
            <a:endParaRPr lang="en-US"/>
          </a:p>
        </p:txBody>
      </p:sp>
    </p:spTree>
    <p:extLst>
      <p:ext uri="{BB962C8B-B14F-4D97-AF65-F5344CB8AC3E}">
        <p14:creationId xmlns:p14="http://schemas.microsoft.com/office/powerpoint/2010/main" val="157621316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Edit and Revise</a:t>
            </a:r>
          </a:p>
        </p:txBody>
      </p:sp>
      <p:sp>
        <p:nvSpPr>
          <p:cNvPr id="3" name="Subtitle 2"/>
          <p:cNvSpPr>
            <a:spLocks noGrp="1"/>
          </p:cNvSpPr>
          <p:nvPr>
            <p:ph type="subTitle" idx="1"/>
          </p:nvPr>
        </p:nvSpPr>
        <p:spPr/>
        <p:txBody>
          <a:bodyPr/>
          <a:lstStyle/>
          <a:p>
            <a:r>
              <a:rPr lang="en-US" i="1" dirty="0"/>
              <a:t>A Christmas carol </a:t>
            </a:r>
            <a:r>
              <a:rPr lang="en-US" dirty="0"/>
              <a:t>essay </a:t>
            </a:r>
          </a:p>
        </p:txBody>
      </p:sp>
    </p:spTree>
    <p:extLst>
      <p:ext uri="{BB962C8B-B14F-4D97-AF65-F5344CB8AC3E}">
        <p14:creationId xmlns:p14="http://schemas.microsoft.com/office/powerpoint/2010/main" val="298311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9C6C-69F9-4582-842F-D15D07860902}"/>
              </a:ext>
            </a:extLst>
          </p:cNvPr>
          <p:cNvSpPr>
            <a:spLocks noGrp="1"/>
          </p:cNvSpPr>
          <p:nvPr>
            <p:ph type="title"/>
          </p:nvPr>
        </p:nvSpPr>
        <p:spPr/>
        <p:txBody>
          <a:bodyPr/>
          <a:lstStyle/>
          <a:p>
            <a:r>
              <a:rPr lang="en-US" dirty="0"/>
              <a:t>Edits vs Revisions</a:t>
            </a:r>
          </a:p>
        </p:txBody>
      </p:sp>
      <p:sp>
        <p:nvSpPr>
          <p:cNvPr id="3" name="Content Placeholder 2">
            <a:extLst>
              <a:ext uri="{FF2B5EF4-FFF2-40B4-BE49-F238E27FC236}">
                <a16:creationId xmlns:a16="http://schemas.microsoft.com/office/drawing/2014/main" id="{35545A9C-56C6-47D9-B346-7F69C7ED244F}"/>
              </a:ext>
            </a:extLst>
          </p:cNvPr>
          <p:cNvSpPr>
            <a:spLocks noGrp="1"/>
          </p:cNvSpPr>
          <p:nvPr>
            <p:ph idx="1"/>
          </p:nvPr>
        </p:nvSpPr>
        <p:spPr/>
        <p:txBody>
          <a:bodyPr>
            <a:normAutofit/>
          </a:bodyPr>
          <a:lstStyle/>
          <a:p>
            <a:r>
              <a:rPr lang="en-US" dirty="0"/>
              <a:t>Edits make our paper “look better” </a:t>
            </a:r>
          </a:p>
          <a:p>
            <a:r>
              <a:rPr lang="en-US" dirty="0"/>
              <a:t>Revisions make our paper “sound better”</a:t>
            </a:r>
          </a:p>
          <a:p>
            <a:endParaRPr lang="en-US" dirty="0"/>
          </a:p>
          <a:p>
            <a:r>
              <a:rPr lang="en-US" b="1" dirty="0"/>
              <a:t>To Edit- </a:t>
            </a:r>
            <a:r>
              <a:rPr lang="en-US" dirty="0"/>
              <a:t>you will find grammar, spelling, punctuation, capitalization errors, etc., and fix them!</a:t>
            </a:r>
          </a:p>
          <a:p>
            <a:r>
              <a:rPr lang="en-US" b="1" dirty="0"/>
              <a:t>To Revise- </a:t>
            </a:r>
            <a:r>
              <a:rPr lang="en-US" dirty="0"/>
              <a:t>you will add more descriptions, explanation to analysis, and details. You will change sentences and more. (We will be working on this tomorrow).</a:t>
            </a:r>
          </a:p>
        </p:txBody>
      </p:sp>
    </p:spTree>
    <p:extLst>
      <p:ext uri="{BB962C8B-B14F-4D97-AF65-F5344CB8AC3E}">
        <p14:creationId xmlns:p14="http://schemas.microsoft.com/office/powerpoint/2010/main" val="3989536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EF9F2-AAE2-4BE9-96DE-ECAF784F785F}"/>
              </a:ext>
            </a:extLst>
          </p:cNvPr>
          <p:cNvSpPr>
            <a:spLocks noGrp="1"/>
          </p:cNvSpPr>
          <p:nvPr>
            <p:ph type="title"/>
          </p:nvPr>
        </p:nvSpPr>
        <p:spPr/>
        <p:txBody>
          <a:bodyPr/>
          <a:lstStyle/>
          <a:p>
            <a:r>
              <a:rPr lang="en-US" dirty="0"/>
              <a:t>Body Paragraph Editing Tasks</a:t>
            </a:r>
          </a:p>
        </p:txBody>
      </p:sp>
      <p:sp>
        <p:nvSpPr>
          <p:cNvPr id="3" name="Content Placeholder 2">
            <a:extLst>
              <a:ext uri="{FF2B5EF4-FFF2-40B4-BE49-F238E27FC236}">
                <a16:creationId xmlns:a16="http://schemas.microsoft.com/office/drawing/2014/main" id="{780AC07C-B2A2-42B6-A3CF-D5E62BF18031}"/>
              </a:ext>
            </a:extLst>
          </p:cNvPr>
          <p:cNvSpPr>
            <a:spLocks noGrp="1"/>
          </p:cNvSpPr>
          <p:nvPr>
            <p:ph idx="1"/>
          </p:nvPr>
        </p:nvSpPr>
        <p:spPr>
          <a:xfrm>
            <a:off x="685800" y="2286000"/>
            <a:ext cx="6858000" cy="4114800"/>
          </a:xfrm>
        </p:spPr>
        <p:txBody>
          <a:bodyPr>
            <a:normAutofit/>
          </a:bodyPr>
          <a:lstStyle/>
          <a:p>
            <a:r>
              <a:rPr lang="en-US" b="1" dirty="0"/>
              <a:t>1</a:t>
            </a:r>
            <a:r>
              <a:rPr lang="en-US" b="1" baseline="30000" dirty="0"/>
              <a:t>st</a:t>
            </a:r>
            <a:r>
              <a:rPr lang="en-US" b="1" dirty="0"/>
              <a:t> read- </a:t>
            </a:r>
            <a:r>
              <a:rPr lang="en-US" dirty="0"/>
              <a:t>fix spelling words and contractions (for example- shouldn’t to should not or can’t to cannot)</a:t>
            </a:r>
          </a:p>
          <a:p>
            <a:r>
              <a:rPr lang="en-US" b="1" dirty="0"/>
              <a:t>2</a:t>
            </a:r>
            <a:r>
              <a:rPr lang="en-US" b="1" baseline="30000" dirty="0"/>
              <a:t>nd</a:t>
            </a:r>
            <a:r>
              <a:rPr lang="en-US" b="1" dirty="0"/>
              <a:t> read- </a:t>
            </a:r>
            <a:r>
              <a:rPr lang="en-US" dirty="0"/>
              <a:t>circle and fix incorrect pronouns (example- You, me, I, etc. change to everyone, people, etc.) </a:t>
            </a:r>
          </a:p>
          <a:p>
            <a:r>
              <a:rPr lang="en-US" b="1" dirty="0"/>
              <a:t>3</a:t>
            </a:r>
            <a:r>
              <a:rPr lang="en-US" b="1" baseline="30000" dirty="0"/>
              <a:t>rd</a:t>
            </a:r>
            <a:r>
              <a:rPr lang="en-US" b="1" dirty="0"/>
              <a:t> read- </a:t>
            </a:r>
            <a:r>
              <a:rPr lang="en-US" dirty="0"/>
              <a:t>Circle and fix verbs that are not in present tense.  All verbs, with the exception of direct quotes from the novel, need to be in present tense (example- “Scrooge was impacted the most by the Third Spirit” Versus “The Third Spirit has the most impact on Scrooge”)</a:t>
            </a:r>
          </a:p>
          <a:p>
            <a:r>
              <a:rPr lang="en-US" b="1" dirty="0"/>
              <a:t>4</a:t>
            </a:r>
            <a:r>
              <a:rPr lang="en-US" b="1" baseline="30000" dirty="0"/>
              <a:t>th</a:t>
            </a:r>
            <a:r>
              <a:rPr lang="en-US" b="1" dirty="0"/>
              <a:t> read- </a:t>
            </a:r>
            <a:r>
              <a:rPr lang="en-US" dirty="0"/>
              <a:t>Identify and correct run-on sentences or fragmented sentences (fragment example- “Because Scrooge feels scared.”)</a:t>
            </a:r>
          </a:p>
        </p:txBody>
      </p:sp>
    </p:spTree>
    <p:extLst>
      <p:ext uri="{BB962C8B-B14F-4D97-AF65-F5344CB8AC3E}">
        <p14:creationId xmlns:p14="http://schemas.microsoft.com/office/powerpoint/2010/main" val="367667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0E48-1F56-45CD-8AD3-FFBCF78678E8}"/>
              </a:ext>
            </a:extLst>
          </p:cNvPr>
          <p:cNvSpPr>
            <a:spLocks noGrp="1"/>
          </p:cNvSpPr>
          <p:nvPr>
            <p:ph type="title"/>
          </p:nvPr>
        </p:nvSpPr>
        <p:spPr/>
        <p:txBody>
          <a:bodyPr/>
          <a:lstStyle/>
          <a:p>
            <a:r>
              <a:rPr lang="en-US" dirty="0"/>
              <a:t>Edit Tasks Continued…</a:t>
            </a:r>
          </a:p>
        </p:txBody>
      </p:sp>
      <p:sp>
        <p:nvSpPr>
          <p:cNvPr id="3" name="Content Placeholder 2">
            <a:extLst>
              <a:ext uri="{FF2B5EF4-FFF2-40B4-BE49-F238E27FC236}">
                <a16:creationId xmlns:a16="http://schemas.microsoft.com/office/drawing/2014/main" id="{C67D0CAC-7E6D-406B-8B96-05B59E20FD89}"/>
              </a:ext>
            </a:extLst>
          </p:cNvPr>
          <p:cNvSpPr>
            <a:spLocks noGrp="1"/>
          </p:cNvSpPr>
          <p:nvPr>
            <p:ph idx="1"/>
          </p:nvPr>
        </p:nvSpPr>
        <p:spPr>
          <a:xfrm>
            <a:off x="762000" y="2489200"/>
            <a:ext cx="6447642" cy="3759200"/>
          </a:xfrm>
        </p:spPr>
        <p:txBody>
          <a:bodyPr/>
          <a:lstStyle/>
          <a:p>
            <a:r>
              <a:rPr lang="en-US" b="1" dirty="0"/>
              <a:t>5th read- </a:t>
            </a:r>
            <a:r>
              <a:rPr lang="en-US" dirty="0"/>
              <a:t>draw a squiggly line (and fix) under things that just sound awkward and need to be reworded</a:t>
            </a:r>
          </a:p>
          <a:p>
            <a:r>
              <a:rPr lang="en-US" b="1" dirty="0"/>
              <a:t>6th read</a:t>
            </a:r>
            <a:r>
              <a:rPr lang="en-US" dirty="0"/>
              <a:t>-Identify any punctuation and capitalization errors and correct them. (Look for proper nouns- names of characters and title errors especially)</a:t>
            </a:r>
          </a:p>
          <a:p>
            <a:r>
              <a:rPr lang="en-US" b="1" dirty="0"/>
              <a:t>Finally</a:t>
            </a:r>
            <a:r>
              <a:rPr lang="en-US" dirty="0"/>
              <a:t>, you will refine your writing with two small tasks looking for dead words. Phrases, and overused sentence starters (Use a thesaurus to change words and phrases. Your handout has a list of common dead words)</a:t>
            </a:r>
          </a:p>
          <a:p>
            <a:pPr lvl="1"/>
            <a:r>
              <a:rPr lang="en-US" dirty="0"/>
              <a:t>SIDE NOTE- You should not change any quoted evidence from the text.</a:t>
            </a:r>
          </a:p>
          <a:p>
            <a:endParaRPr lang="en-US" dirty="0"/>
          </a:p>
        </p:txBody>
      </p:sp>
    </p:spTree>
    <p:extLst>
      <p:ext uri="{BB962C8B-B14F-4D97-AF65-F5344CB8AC3E}">
        <p14:creationId xmlns:p14="http://schemas.microsoft.com/office/powerpoint/2010/main" val="1566040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13EC8-D4FB-481D-8338-61D1E15F4E06}"/>
              </a:ext>
            </a:extLst>
          </p:cNvPr>
          <p:cNvSpPr>
            <a:spLocks noGrp="1"/>
          </p:cNvSpPr>
          <p:nvPr>
            <p:ph type="title"/>
          </p:nvPr>
        </p:nvSpPr>
        <p:spPr/>
        <p:txBody>
          <a:bodyPr/>
          <a:lstStyle/>
          <a:p>
            <a:r>
              <a:rPr lang="en-US" dirty="0"/>
              <a:t>Formatting Reminders</a:t>
            </a:r>
          </a:p>
        </p:txBody>
      </p:sp>
      <p:sp>
        <p:nvSpPr>
          <p:cNvPr id="3" name="Content Placeholder 2">
            <a:extLst>
              <a:ext uri="{FF2B5EF4-FFF2-40B4-BE49-F238E27FC236}">
                <a16:creationId xmlns:a16="http://schemas.microsoft.com/office/drawing/2014/main" id="{CC4CDFE8-2F50-47F0-A33D-CE9275E66A7A}"/>
              </a:ext>
            </a:extLst>
          </p:cNvPr>
          <p:cNvSpPr>
            <a:spLocks noGrp="1"/>
          </p:cNvSpPr>
          <p:nvPr>
            <p:ph idx="1"/>
          </p:nvPr>
        </p:nvSpPr>
        <p:spPr>
          <a:xfrm>
            <a:off x="685800" y="2362200"/>
            <a:ext cx="6629400" cy="3657600"/>
          </a:xfrm>
        </p:spPr>
        <p:txBody>
          <a:bodyPr/>
          <a:lstStyle/>
          <a:p>
            <a:endParaRPr lang="en-US" dirty="0"/>
          </a:p>
          <a:p>
            <a:r>
              <a:rPr lang="en-US" dirty="0"/>
              <a:t>Type your body paragraph on Google Docs or Pages. We are typing a final draft, so we do not want to type exactly what we originally wrote in our first draft. We want to make improvements with our new draft. </a:t>
            </a:r>
          </a:p>
          <a:p>
            <a:r>
              <a:rPr lang="en-US" dirty="0"/>
              <a:t>Type in MLA format</a:t>
            </a:r>
          </a:p>
          <a:p>
            <a:r>
              <a:rPr lang="en-US" dirty="0"/>
              <a:t>Double-space, 12 font, Times New Roman (or something similar). Don’t center your paragraph- only the title is centered.</a:t>
            </a:r>
          </a:p>
          <a:p>
            <a:pPr lvl="1"/>
            <a:r>
              <a:rPr lang="en-US" dirty="0"/>
              <a:t>Look back at your Essay Help Sheet and Formatting Sheet for reminders.</a:t>
            </a:r>
          </a:p>
          <a:p>
            <a:endParaRPr lang="en-US" dirty="0"/>
          </a:p>
          <a:p>
            <a:endParaRPr lang="en-US" dirty="0"/>
          </a:p>
        </p:txBody>
      </p:sp>
    </p:spTree>
    <p:extLst>
      <p:ext uri="{BB962C8B-B14F-4D97-AF65-F5344CB8AC3E}">
        <p14:creationId xmlns:p14="http://schemas.microsoft.com/office/powerpoint/2010/main" val="344265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2- Body Paragraphs Reminders</a:t>
            </a:r>
          </a:p>
        </p:txBody>
      </p:sp>
      <p:sp>
        <p:nvSpPr>
          <p:cNvPr id="3" name="Content Placeholder 2"/>
          <p:cNvSpPr>
            <a:spLocks noGrp="1"/>
          </p:cNvSpPr>
          <p:nvPr>
            <p:ph idx="1"/>
          </p:nvPr>
        </p:nvSpPr>
        <p:spPr/>
        <p:txBody>
          <a:bodyPr>
            <a:normAutofit fontScale="70000" lnSpcReduction="20000"/>
          </a:bodyPr>
          <a:lstStyle/>
          <a:p>
            <a:r>
              <a:rPr lang="en-US" sz="3200" dirty="0"/>
              <a:t>All body paragraphs must include:</a:t>
            </a:r>
          </a:p>
          <a:p>
            <a:pPr lvl="1"/>
            <a:r>
              <a:rPr lang="en-US" sz="2400" dirty="0"/>
              <a:t>Topic sentence- that support your thesis and focuses on what is going to be discussed in the paragraph</a:t>
            </a:r>
          </a:p>
          <a:p>
            <a:pPr lvl="1"/>
            <a:r>
              <a:rPr lang="en-US" sz="2400" dirty="0"/>
              <a:t>Lead in Sentences- introduce your evidence</a:t>
            </a:r>
          </a:p>
          <a:p>
            <a:pPr lvl="1"/>
            <a:r>
              <a:rPr lang="en-US" sz="2400" dirty="0"/>
              <a:t>Evidence- support your argument with relevant examples (in MLA format). You needed two in your paragraph.</a:t>
            </a:r>
          </a:p>
          <a:p>
            <a:pPr lvl="1"/>
            <a:r>
              <a:rPr lang="en-US" sz="2400" dirty="0"/>
              <a:t>Analysis – It’s the explanation. why is the evidence important? How does it prove your point? (For every piece of evidence).</a:t>
            </a:r>
          </a:p>
          <a:p>
            <a:pPr lvl="2"/>
            <a:r>
              <a:rPr lang="en-US" sz="2400" dirty="0"/>
              <a:t>(Look at your Essay Help Sheet for this list)</a:t>
            </a:r>
          </a:p>
        </p:txBody>
      </p:sp>
    </p:spTree>
    <p:extLst>
      <p:ext uri="{BB962C8B-B14F-4D97-AF65-F5344CB8AC3E}">
        <p14:creationId xmlns:p14="http://schemas.microsoft.com/office/powerpoint/2010/main" val="556051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AAD84-F1B5-402C-8273-EE11B3089E72}"/>
              </a:ext>
            </a:extLst>
          </p:cNvPr>
          <p:cNvSpPr>
            <a:spLocks noGrp="1"/>
          </p:cNvSpPr>
          <p:nvPr>
            <p:ph type="title"/>
          </p:nvPr>
        </p:nvSpPr>
        <p:spPr/>
        <p:txBody>
          <a:bodyPr/>
          <a:lstStyle/>
          <a:p>
            <a:r>
              <a:rPr lang="en-US" dirty="0"/>
              <a:t>Body Paragraph Revision Tasks </a:t>
            </a:r>
          </a:p>
        </p:txBody>
      </p:sp>
      <p:sp>
        <p:nvSpPr>
          <p:cNvPr id="3" name="Content Placeholder 2">
            <a:extLst>
              <a:ext uri="{FF2B5EF4-FFF2-40B4-BE49-F238E27FC236}">
                <a16:creationId xmlns:a16="http://schemas.microsoft.com/office/drawing/2014/main" id="{A25C43E2-0576-445B-A4FD-6590A56E3E5F}"/>
              </a:ext>
            </a:extLst>
          </p:cNvPr>
          <p:cNvSpPr>
            <a:spLocks noGrp="1"/>
          </p:cNvSpPr>
          <p:nvPr>
            <p:ph idx="1"/>
          </p:nvPr>
        </p:nvSpPr>
        <p:spPr>
          <a:xfrm>
            <a:off x="533400" y="2209800"/>
            <a:ext cx="6934200" cy="4267200"/>
          </a:xfrm>
        </p:spPr>
        <p:txBody>
          <a:bodyPr>
            <a:normAutofit fontScale="92500" lnSpcReduction="10000"/>
          </a:bodyPr>
          <a:lstStyle/>
          <a:p>
            <a:r>
              <a:rPr lang="en-US" dirty="0"/>
              <a:t>Today you are going to DEEPEN your Analysis.</a:t>
            </a:r>
          </a:p>
          <a:p>
            <a:r>
              <a:rPr lang="en-US" dirty="0"/>
              <a:t>Try to get to the deeper meaning of analysis and take out what is not necessary.</a:t>
            </a:r>
          </a:p>
          <a:p>
            <a:r>
              <a:rPr lang="en-US" dirty="0"/>
              <a:t>Answer- HOW does the evidence prove your topic sentence claim? Explain how it does, do not just say “This proves the claim because Scrooge is scared.” This sentence does not actually say anything of importance. It actually is just repeating the question rather than having any explanation of how the evidence actually shows anything. </a:t>
            </a:r>
          </a:p>
          <a:p>
            <a:r>
              <a:rPr lang="en-US" dirty="0"/>
              <a:t>After you answer the “how” portion of analysis, you then need to answer the “Why” portion. WHY does this evidence support the claim? Why does it matter to the character of Scrooge/ the impact of the spirit? </a:t>
            </a:r>
          </a:p>
          <a:p>
            <a:pPr lvl="1"/>
            <a:r>
              <a:rPr lang="en-US" dirty="0"/>
              <a:t>Take it even deeper for those that are ready. Answer: Why does it matter to the reader of the story? What does the reader learn from the impact of the spirit?</a:t>
            </a:r>
          </a:p>
          <a:p>
            <a:endParaRPr lang="en-US" dirty="0"/>
          </a:p>
        </p:txBody>
      </p:sp>
    </p:spTree>
    <p:extLst>
      <p:ext uri="{BB962C8B-B14F-4D97-AF65-F5344CB8AC3E}">
        <p14:creationId xmlns:p14="http://schemas.microsoft.com/office/powerpoint/2010/main" val="796136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C8B73-0FC5-476B-B749-1B44A52066E0}"/>
              </a:ext>
            </a:extLst>
          </p:cNvPr>
          <p:cNvSpPr>
            <a:spLocks noGrp="1"/>
          </p:cNvSpPr>
          <p:nvPr>
            <p:ph type="title"/>
          </p:nvPr>
        </p:nvSpPr>
        <p:spPr/>
        <p:txBody>
          <a:bodyPr/>
          <a:lstStyle/>
          <a:p>
            <a:r>
              <a:rPr lang="en-US" dirty="0"/>
              <a:t>Introduction/Conclusion Edits</a:t>
            </a:r>
          </a:p>
        </p:txBody>
      </p:sp>
      <p:sp>
        <p:nvSpPr>
          <p:cNvPr id="3" name="Content Placeholder 2">
            <a:extLst>
              <a:ext uri="{FF2B5EF4-FFF2-40B4-BE49-F238E27FC236}">
                <a16:creationId xmlns:a16="http://schemas.microsoft.com/office/drawing/2014/main" id="{9635D26A-8CD9-411C-B084-2C3DF159711D}"/>
              </a:ext>
            </a:extLst>
          </p:cNvPr>
          <p:cNvSpPr>
            <a:spLocks noGrp="1"/>
          </p:cNvSpPr>
          <p:nvPr>
            <p:ph idx="1"/>
          </p:nvPr>
        </p:nvSpPr>
        <p:spPr/>
        <p:txBody>
          <a:bodyPr>
            <a:normAutofit lnSpcReduction="10000"/>
          </a:bodyPr>
          <a:lstStyle/>
          <a:p>
            <a:r>
              <a:rPr lang="en-US" dirty="0"/>
              <a:t>When you are finished deepening your analysis, I </a:t>
            </a:r>
            <a:r>
              <a:rPr lang="en-US"/>
              <a:t>want you </a:t>
            </a:r>
            <a:r>
              <a:rPr lang="en-US" dirty="0"/>
              <a:t>to edit your introduction paragraph and your conclusion paragraph.</a:t>
            </a:r>
          </a:p>
          <a:p>
            <a:r>
              <a:rPr lang="en-US" dirty="0"/>
              <a:t> Look to make sure everything is included in each paragraph. Use your Essay Help Sheet for a guide.</a:t>
            </a:r>
          </a:p>
          <a:p>
            <a:r>
              <a:rPr lang="en-US" dirty="0"/>
              <a:t>Find grammar, spelling, punctuation, capitalization errors with a different colored pen and fix them on your paper.</a:t>
            </a:r>
          </a:p>
          <a:p>
            <a:r>
              <a:rPr lang="en-US" dirty="0"/>
              <a:t>After you have done this, you will type your introduction paragraph and conclusion paragraph with your already typed body paragraph. You will be printing out a final draft of this essay.</a:t>
            </a:r>
          </a:p>
        </p:txBody>
      </p:sp>
    </p:spTree>
    <p:extLst>
      <p:ext uri="{BB962C8B-B14F-4D97-AF65-F5344CB8AC3E}">
        <p14:creationId xmlns:p14="http://schemas.microsoft.com/office/powerpoint/2010/main" val="70736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 these items:</a:t>
            </a:r>
          </a:p>
        </p:txBody>
      </p:sp>
      <p:sp>
        <p:nvSpPr>
          <p:cNvPr id="3" name="Content Placeholder 2"/>
          <p:cNvSpPr>
            <a:spLocks noGrp="1"/>
          </p:cNvSpPr>
          <p:nvPr>
            <p:ph idx="1"/>
          </p:nvPr>
        </p:nvSpPr>
        <p:spPr/>
        <p:txBody>
          <a:bodyPr>
            <a:normAutofit fontScale="85000" lnSpcReduction="20000"/>
          </a:bodyPr>
          <a:lstStyle/>
          <a:p>
            <a:r>
              <a:rPr lang="en-US" sz="2800" dirty="0"/>
              <a:t>Using the word YOU!</a:t>
            </a:r>
          </a:p>
          <a:p>
            <a:r>
              <a:rPr lang="en-US" sz="2800" dirty="0"/>
              <a:t>Using phrases such as: I will now tell you, I’m going to tell you about, in this essay, this essay is going to be about, etc.</a:t>
            </a:r>
          </a:p>
          <a:p>
            <a:r>
              <a:rPr lang="en-US" sz="2800" dirty="0"/>
              <a:t>Using sentence starters such as: One example, another example, a final example, etc.</a:t>
            </a:r>
          </a:p>
          <a:p>
            <a:r>
              <a:rPr lang="en-US" sz="2800" dirty="0"/>
              <a:t>Ending your essay with the words THE END.</a:t>
            </a:r>
          </a:p>
        </p:txBody>
      </p:sp>
    </p:spTree>
    <p:extLst>
      <p:ext uri="{BB962C8B-B14F-4D97-AF65-F5344CB8AC3E}">
        <p14:creationId xmlns:p14="http://schemas.microsoft.com/office/powerpoint/2010/main" val="14119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457</TotalTime>
  <Words>822</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 Boardroom</vt:lpstr>
      <vt:lpstr>Edit and Revise</vt:lpstr>
      <vt:lpstr>Edits vs Revisions</vt:lpstr>
      <vt:lpstr>Body Paragraph Editing Tasks</vt:lpstr>
      <vt:lpstr>Edit Tasks Continued…</vt:lpstr>
      <vt:lpstr>Formatting Reminders</vt:lpstr>
      <vt:lpstr>Day 2- Body Paragraphs Reminders</vt:lpstr>
      <vt:lpstr>Body Paragraph Revision Tasks </vt:lpstr>
      <vt:lpstr>Introduction/Conclusion Edits</vt:lpstr>
      <vt:lpstr>Avoid these items: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 Structure</dc:title>
  <dc:creator>Trisha</dc:creator>
  <cp:lastModifiedBy>Trisha</cp:lastModifiedBy>
  <cp:revision>73</cp:revision>
  <dcterms:created xsi:type="dcterms:W3CDTF">2015-08-30T18:16:01Z</dcterms:created>
  <dcterms:modified xsi:type="dcterms:W3CDTF">2020-01-21T23:58:08Z</dcterms:modified>
</cp:coreProperties>
</file>