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70" r:id="rId3"/>
    <p:sldId id="257" r:id="rId4"/>
    <p:sldId id="258" r:id="rId5"/>
    <p:sldId id="271" r:id="rId6"/>
    <p:sldId id="272" r:id="rId7"/>
    <p:sldId id="273" r:id="rId8"/>
    <p:sldId id="274" r:id="rId9"/>
    <p:sldId id="275" r:id="rId10"/>
    <p:sldId id="276" r:id="rId11"/>
    <p:sldId id="277" r:id="rId12"/>
    <p:sldId id="278" r:id="rId13"/>
    <p:sldId id="279" r:id="rId14"/>
    <p:sldId id="28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2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388471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566649-71B2-4E19-A0CB-CD23784F9AD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69457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0673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25784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326660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698065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612049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357053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30845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81083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648081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566649-71B2-4E19-A0CB-CD23784F9AD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03528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566649-71B2-4E19-A0CB-CD23784F9AD2}"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188092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819723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10851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6566649-71B2-4E19-A0CB-CD23784F9AD2}" type="datetimeFigureOut">
              <a:rPr lang="en-US" smtClean="0"/>
              <a:t>12/4/2019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216689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566649-71B2-4E19-A0CB-CD23784F9AD2}"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CC3A9-01B2-4905-9359-2F22031DC237}" type="slidenum">
              <a:rPr lang="en-US" smtClean="0"/>
              <a:t>‹#›</a:t>
            </a:fld>
            <a:endParaRPr lang="en-US"/>
          </a:p>
        </p:txBody>
      </p:sp>
    </p:spTree>
    <p:extLst>
      <p:ext uri="{BB962C8B-B14F-4D97-AF65-F5344CB8AC3E}">
        <p14:creationId xmlns:p14="http://schemas.microsoft.com/office/powerpoint/2010/main" val="392731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6566649-71B2-4E19-A0CB-CD23784F9AD2}" type="datetimeFigureOut">
              <a:rPr lang="en-US" smtClean="0"/>
              <a:t>12/4/2019</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637CC3A9-01B2-4905-9359-2F22031DC237}" type="slidenum">
              <a:rPr lang="en-US" smtClean="0"/>
              <a:t>‹#›</a:t>
            </a:fld>
            <a:endParaRPr lang="en-US"/>
          </a:p>
        </p:txBody>
      </p:sp>
    </p:spTree>
    <p:extLst>
      <p:ext uri="{BB962C8B-B14F-4D97-AF65-F5344CB8AC3E}">
        <p14:creationId xmlns:p14="http://schemas.microsoft.com/office/powerpoint/2010/main" val="4173536582"/>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Social Justice Unit Essay</a:t>
            </a:r>
          </a:p>
        </p:txBody>
      </p:sp>
      <p:sp>
        <p:nvSpPr>
          <p:cNvPr id="3" name="Subtitle 2"/>
          <p:cNvSpPr>
            <a:spLocks noGrp="1"/>
          </p:cNvSpPr>
          <p:nvPr>
            <p:ph type="subTitle" idx="1"/>
          </p:nvPr>
        </p:nvSpPr>
        <p:spPr/>
        <p:txBody>
          <a:bodyPr/>
          <a:lstStyle/>
          <a:p>
            <a:r>
              <a:rPr lang="en-US" dirty="0"/>
              <a:t>2019</a:t>
            </a:r>
          </a:p>
        </p:txBody>
      </p:sp>
    </p:spTree>
    <p:extLst>
      <p:ext uri="{BB962C8B-B14F-4D97-AF65-F5344CB8AC3E}">
        <p14:creationId xmlns:p14="http://schemas.microsoft.com/office/powerpoint/2010/main" val="422587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21F6E-56DD-4043-9940-EB9EE0B1F2A9}"/>
              </a:ext>
            </a:extLst>
          </p:cNvPr>
          <p:cNvSpPr>
            <a:spLocks noGrp="1"/>
          </p:cNvSpPr>
          <p:nvPr>
            <p:ph type="title"/>
          </p:nvPr>
        </p:nvSpPr>
        <p:spPr/>
        <p:txBody>
          <a:bodyPr/>
          <a:lstStyle/>
          <a:p>
            <a:r>
              <a:rPr lang="en-US" dirty="0"/>
              <a:t>Analysis Reminders:</a:t>
            </a:r>
          </a:p>
        </p:txBody>
      </p:sp>
      <p:sp>
        <p:nvSpPr>
          <p:cNvPr id="3" name="Content Placeholder 2">
            <a:extLst>
              <a:ext uri="{FF2B5EF4-FFF2-40B4-BE49-F238E27FC236}">
                <a16:creationId xmlns:a16="http://schemas.microsoft.com/office/drawing/2014/main" id="{E8E9404C-0121-47E3-B0BC-F282ABD404AA}"/>
              </a:ext>
            </a:extLst>
          </p:cNvPr>
          <p:cNvSpPr>
            <a:spLocks noGrp="1"/>
          </p:cNvSpPr>
          <p:nvPr>
            <p:ph idx="1"/>
          </p:nvPr>
        </p:nvSpPr>
        <p:spPr/>
        <p:txBody>
          <a:bodyPr>
            <a:normAutofit fontScale="92500"/>
          </a:bodyPr>
          <a:lstStyle/>
          <a:p>
            <a:r>
              <a:rPr lang="en-US" dirty="0"/>
              <a:t>After every piece of evidence you must explain why that particular piece of evidence supports the claim.</a:t>
            </a:r>
          </a:p>
          <a:p>
            <a:pPr lvl="2"/>
            <a:r>
              <a:rPr lang="en-US" dirty="0"/>
              <a:t> Answer questions such as How does this piece of evidence reveal the point? Why is it significant to the claim? Why does that matter? Why does that matter?  (get to the important analysis-no plot summary)</a:t>
            </a:r>
          </a:p>
          <a:p>
            <a:pPr lvl="2"/>
            <a:r>
              <a:rPr lang="en-US" dirty="0"/>
              <a:t>SURPRISE you’ve been doing this with your Summary, Response and Analysis activities, Response and Analysis activity, and also your Evidence and Analysis worksheet.</a:t>
            </a:r>
          </a:p>
          <a:p>
            <a:r>
              <a:rPr lang="en-US" dirty="0"/>
              <a:t>Avoid using- This quote shows or This quote explains or I feel that this quote, etc.</a:t>
            </a:r>
          </a:p>
          <a:p>
            <a:r>
              <a:rPr lang="en-US" dirty="0"/>
              <a:t>Reminder- this essay is NOT written in First or Second Person. Do </a:t>
            </a:r>
            <a:r>
              <a:rPr lang="en-US"/>
              <a:t>NOT write: </a:t>
            </a:r>
            <a:r>
              <a:rPr lang="en-US" dirty="0"/>
              <a:t>I, my, we, us, our, you, etc.</a:t>
            </a:r>
          </a:p>
          <a:p>
            <a:endParaRPr lang="en-US" dirty="0"/>
          </a:p>
        </p:txBody>
      </p:sp>
    </p:spTree>
    <p:extLst>
      <p:ext uri="{BB962C8B-B14F-4D97-AF65-F5344CB8AC3E}">
        <p14:creationId xmlns:p14="http://schemas.microsoft.com/office/powerpoint/2010/main" val="1279403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12B24-6F4F-4B8D-A13D-EAEB65791D60}"/>
              </a:ext>
            </a:extLst>
          </p:cNvPr>
          <p:cNvSpPr>
            <a:spLocks noGrp="1"/>
          </p:cNvSpPr>
          <p:nvPr>
            <p:ph type="title"/>
          </p:nvPr>
        </p:nvSpPr>
        <p:spPr>
          <a:xfrm>
            <a:off x="394855" y="1196789"/>
            <a:ext cx="7143271" cy="741116"/>
          </a:xfrm>
        </p:spPr>
        <p:txBody>
          <a:bodyPr/>
          <a:lstStyle/>
          <a:p>
            <a:r>
              <a:rPr lang="en-US" dirty="0"/>
              <a:t>Body Paragraph Task</a:t>
            </a:r>
          </a:p>
        </p:txBody>
      </p:sp>
      <p:sp>
        <p:nvSpPr>
          <p:cNvPr id="3" name="Content Placeholder 2">
            <a:extLst>
              <a:ext uri="{FF2B5EF4-FFF2-40B4-BE49-F238E27FC236}">
                <a16:creationId xmlns:a16="http://schemas.microsoft.com/office/drawing/2014/main" id="{DF81F058-3BFC-4F1E-9288-A1250043E525}"/>
              </a:ext>
            </a:extLst>
          </p:cNvPr>
          <p:cNvSpPr>
            <a:spLocks noGrp="1"/>
          </p:cNvSpPr>
          <p:nvPr>
            <p:ph idx="1"/>
          </p:nvPr>
        </p:nvSpPr>
        <p:spPr>
          <a:xfrm>
            <a:off x="675410" y="2114551"/>
            <a:ext cx="6944590" cy="4362449"/>
          </a:xfrm>
        </p:spPr>
        <p:txBody>
          <a:bodyPr>
            <a:normAutofit fontScale="77500" lnSpcReduction="20000"/>
          </a:bodyPr>
          <a:lstStyle/>
          <a:p>
            <a:r>
              <a:rPr lang="en-US" dirty="0"/>
              <a:t>First write a rough draft of your body paragraph in your writer’s notebook.</a:t>
            </a:r>
          </a:p>
          <a:p>
            <a:r>
              <a:rPr lang="en-US" dirty="0"/>
              <a:t>Once you have completed your draft, take a different colored pen to find and fix edits and revisions. </a:t>
            </a:r>
          </a:p>
          <a:p>
            <a:r>
              <a:rPr lang="en-US" dirty="0"/>
              <a:t>Look for the following and fix them on your paper:</a:t>
            </a:r>
          </a:p>
          <a:p>
            <a:pPr lvl="1"/>
            <a:r>
              <a:rPr lang="en-US" dirty="0"/>
              <a:t>Does the paragraph have a topic sentence that supports the thesis statement? Underline the portion that supports the thesis. Also, does the topic sentence explain the focus of the paragraph. What is going to be discussed? </a:t>
            </a:r>
          </a:p>
          <a:p>
            <a:pPr lvl="1"/>
            <a:r>
              <a:rPr lang="en-US" dirty="0"/>
              <a:t>Check to make sure the paragraph has all parts that build a body paragraph. If your paragraph is missing something, write it in.</a:t>
            </a:r>
          </a:p>
          <a:p>
            <a:pPr lvl="1"/>
            <a:r>
              <a:rPr lang="en-US" dirty="0"/>
              <a:t>Check for proper spelling, grammar, punctuation and capitalization  and fix what is wrong.</a:t>
            </a:r>
          </a:p>
          <a:p>
            <a:pPr lvl="1"/>
            <a:r>
              <a:rPr lang="en-US" dirty="0"/>
              <a:t>Circle dead words or overused words/phrases and change them. (dead words list is on your essay format sheet)</a:t>
            </a:r>
          </a:p>
          <a:p>
            <a:pPr lvl="1"/>
            <a:r>
              <a:rPr lang="en-US" dirty="0"/>
              <a:t>When this is complete, type your draft, with improvements, on Pages or Google Docs. Make sure your essay is in the proper MLA format. Check your Essay Help and MLA format handout to make sure you’re doing this accurately. </a:t>
            </a:r>
          </a:p>
          <a:p>
            <a:pPr lvl="1"/>
            <a:endParaRPr lang="en-US" dirty="0"/>
          </a:p>
          <a:p>
            <a:endParaRPr lang="en-US" dirty="0"/>
          </a:p>
        </p:txBody>
      </p:sp>
    </p:spTree>
    <p:extLst>
      <p:ext uri="{BB962C8B-B14F-4D97-AF65-F5344CB8AC3E}">
        <p14:creationId xmlns:p14="http://schemas.microsoft.com/office/powerpoint/2010/main" val="201829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C6B24-EE7E-4F28-A0D4-CD57B216E24A}"/>
              </a:ext>
            </a:extLst>
          </p:cNvPr>
          <p:cNvSpPr>
            <a:spLocks noGrp="1"/>
          </p:cNvSpPr>
          <p:nvPr>
            <p:ph type="ctrTitle"/>
          </p:nvPr>
        </p:nvSpPr>
        <p:spPr/>
        <p:txBody>
          <a:bodyPr/>
          <a:lstStyle/>
          <a:p>
            <a:r>
              <a:rPr lang="en-US" dirty="0"/>
              <a:t>The Conclusion Paragraph</a:t>
            </a:r>
          </a:p>
        </p:txBody>
      </p:sp>
      <p:sp>
        <p:nvSpPr>
          <p:cNvPr id="3" name="Subtitle 2">
            <a:extLst>
              <a:ext uri="{FF2B5EF4-FFF2-40B4-BE49-F238E27FC236}">
                <a16:creationId xmlns:a16="http://schemas.microsoft.com/office/drawing/2014/main" id="{CFAC2ED4-39F9-4607-AFF7-7077F4791334}"/>
              </a:ext>
            </a:extLst>
          </p:cNvPr>
          <p:cNvSpPr>
            <a:spLocks noGrp="1"/>
          </p:cNvSpPr>
          <p:nvPr>
            <p:ph type="subTitle" idx="1"/>
          </p:nvPr>
        </p:nvSpPr>
        <p:spPr/>
        <p:txBody>
          <a:bodyPr/>
          <a:lstStyle/>
          <a:p>
            <a:r>
              <a:rPr lang="en-US" dirty="0"/>
              <a:t>Conclusion Paragraph </a:t>
            </a:r>
          </a:p>
        </p:txBody>
      </p:sp>
    </p:spTree>
    <p:extLst>
      <p:ext uri="{BB962C8B-B14F-4D97-AF65-F5344CB8AC3E}">
        <p14:creationId xmlns:p14="http://schemas.microsoft.com/office/powerpoint/2010/main" val="1715404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FD687-73A6-445A-87DB-FEE8091724DF}"/>
              </a:ext>
            </a:extLst>
          </p:cNvPr>
          <p:cNvSpPr>
            <a:spLocks noGrp="1"/>
          </p:cNvSpPr>
          <p:nvPr>
            <p:ph type="title"/>
          </p:nvPr>
        </p:nvSpPr>
        <p:spPr/>
        <p:txBody>
          <a:bodyPr/>
          <a:lstStyle/>
          <a:p>
            <a:r>
              <a:rPr lang="en-US" dirty="0"/>
              <a:t>Conclusion must include in the following order:</a:t>
            </a:r>
          </a:p>
        </p:txBody>
      </p:sp>
      <p:sp>
        <p:nvSpPr>
          <p:cNvPr id="3" name="Content Placeholder 2">
            <a:extLst>
              <a:ext uri="{FF2B5EF4-FFF2-40B4-BE49-F238E27FC236}">
                <a16:creationId xmlns:a16="http://schemas.microsoft.com/office/drawing/2014/main" id="{89869C84-64B2-4C56-AB2F-99DDBC763A46}"/>
              </a:ext>
            </a:extLst>
          </p:cNvPr>
          <p:cNvSpPr>
            <a:spLocks noGrp="1"/>
          </p:cNvSpPr>
          <p:nvPr>
            <p:ph idx="1"/>
          </p:nvPr>
        </p:nvSpPr>
        <p:spPr/>
        <p:txBody>
          <a:bodyPr>
            <a:normAutofit/>
          </a:bodyPr>
          <a:lstStyle/>
          <a:p>
            <a:pPr marL="411480" indent="-308610">
              <a:spcBef>
                <a:spcPct val="20000"/>
              </a:spcBef>
              <a:buClr>
                <a:prstClr val="white">
                  <a:shade val="95000"/>
                </a:prstClr>
              </a:buClr>
              <a:buSzPct val="65000"/>
              <a:buFont typeface="Wingdings" panose="05000000000000000000" pitchFamily="2" charset="2"/>
              <a:buChar char="q"/>
            </a:pPr>
            <a:r>
              <a:rPr lang="en-US" sz="2100" dirty="0">
                <a:solidFill>
                  <a:prstClr val="white"/>
                </a:solidFill>
                <a:latin typeface="Book Antiqua"/>
              </a:rPr>
              <a:t>1. Restate your thesis- rephrase or reword your original thesis statement.</a:t>
            </a:r>
          </a:p>
          <a:p>
            <a:pPr marL="411480" indent="-308610">
              <a:spcBef>
                <a:spcPct val="20000"/>
              </a:spcBef>
              <a:buClr>
                <a:prstClr val="white">
                  <a:shade val="95000"/>
                </a:prstClr>
              </a:buClr>
              <a:buSzPct val="65000"/>
              <a:buFont typeface="Wingdings" panose="05000000000000000000" pitchFamily="2" charset="2"/>
              <a:buChar char="q"/>
            </a:pPr>
            <a:endParaRPr lang="en-US" sz="2100" dirty="0">
              <a:solidFill>
                <a:prstClr val="white"/>
              </a:solidFill>
              <a:latin typeface="Book Antiqua"/>
            </a:endParaRPr>
          </a:p>
          <a:p>
            <a:pPr marL="411480" indent="-308610">
              <a:spcBef>
                <a:spcPct val="20000"/>
              </a:spcBef>
              <a:buClr>
                <a:prstClr val="white">
                  <a:shade val="95000"/>
                </a:prstClr>
              </a:buClr>
              <a:buSzPct val="65000"/>
              <a:buFont typeface="Wingdings" panose="05000000000000000000" pitchFamily="2" charset="2"/>
              <a:buChar char="q"/>
            </a:pPr>
            <a:r>
              <a:rPr lang="en-US" sz="2100" dirty="0">
                <a:solidFill>
                  <a:prstClr val="white"/>
                </a:solidFill>
                <a:latin typeface="Book Antiqua"/>
              </a:rPr>
              <a:t>2. Broaden your claim/argument to include the world outside the sources.</a:t>
            </a:r>
          </a:p>
          <a:p>
            <a:pPr marL="711518" lvl="1" indent="-308610">
              <a:spcBef>
                <a:spcPct val="20000"/>
              </a:spcBef>
              <a:buClr>
                <a:prstClr val="white">
                  <a:shade val="95000"/>
                </a:prstClr>
              </a:buClr>
              <a:buSzPct val="65000"/>
              <a:buFont typeface="Wingdings" panose="05000000000000000000" pitchFamily="2" charset="2"/>
              <a:buChar char="q"/>
            </a:pPr>
            <a:r>
              <a:rPr lang="en-US" sz="1650" dirty="0">
                <a:solidFill>
                  <a:prstClr val="white"/>
                </a:solidFill>
                <a:latin typeface="Book Antiqua"/>
              </a:rPr>
              <a:t>Guiding Questions to help broaden your claim:</a:t>
            </a:r>
          </a:p>
          <a:p>
            <a:pPr marL="994410" lvl="2" indent="-212598">
              <a:spcBef>
                <a:spcPct val="20000"/>
              </a:spcBef>
              <a:buClr>
                <a:prstClr val="white"/>
              </a:buClr>
              <a:buFont typeface="Wingdings 2"/>
              <a:buChar char=""/>
            </a:pPr>
            <a:r>
              <a:rPr lang="en-US" sz="1650" dirty="0">
                <a:solidFill>
                  <a:prstClr val="white"/>
                </a:solidFill>
                <a:latin typeface="Book Antiqua"/>
              </a:rPr>
              <a:t>What is the message learned through the character(s), people, ideas being discussed about the topic?</a:t>
            </a:r>
          </a:p>
          <a:p>
            <a:pPr marL="994410" lvl="2" indent="-212598">
              <a:spcBef>
                <a:spcPct val="20000"/>
              </a:spcBef>
              <a:buClr>
                <a:prstClr val="white"/>
              </a:buClr>
              <a:buFont typeface="Wingdings 2"/>
              <a:buChar char=""/>
            </a:pPr>
            <a:r>
              <a:rPr lang="en-US" sz="1650" dirty="0">
                <a:solidFill>
                  <a:prstClr val="white"/>
                </a:solidFill>
                <a:latin typeface="Book Antiqua"/>
              </a:rPr>
              <a:t>How does this message relate to the world outside these text/speech/film? </a:t>
            </a:r>
          </a:p>
          <a:p>
            <a:pPr marL="994410" lvl="2" indent="-212598">
              <a:spcBef>
                <a:spcPct val="20000"/>
              </a:spcBef>
              <a:buClr>
                <a:prstClr val="white"/>
              </a:buClr>
              <a:buFont typeface="Wingdings 2"/>
              <a:buChar char=""/>
            </a:pPr>
            <a:r>
              <a:rPr lang="en-US" sz="1650" dirty="0">
                <a:solidFill>
                  <a:prstClr val="white"/>
                </a:solidFill>
                <a:latin typeface="Book Antiqua"/>
              </a:rPr>
              <a:t>What is the point of everyone experiencing the character(s)/people’s journey? What’s the point of experiencing the overall message/concepts of the texts?</a:t>
            </a:r>
            <a:endParaRPr lang="en-US" dirty="0"/>
          </a:p>
          <a:p>
            <a:endParaRPr lang="en-US" dirty="0"/>
          </a:p>
        </p:txBody>
      </p:sp>
    </p:spTree>
    <p:extLst>
      <p:ext uri="{BB962C8B-B14F-4D97-AF65-F5344CB8AC3E}">
        <p14:creationId xmlns:p14="http://schemas.microsoft.com/office/powerpoint/2010/main" val="4231131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8B98-0589-4C2F-AC1D-C9CE69E23BF5}"/>
              </a:ext>
            </a:extLst>
          </p:cNvPr>
          <p:cNvSpPr>
            <a:spLocks noGrp="1"/>
          </p:cNvSpPr>
          <p:nvPr>
            <p:ph type="title"/>
          </p:nvPr>
        </p:nvSpPr>
        <p:spPr/>
        <p:txBody>
          <a:bodyPr/>
          <a:lstStyle/>
          <a:p>
            <a:r>
              <a:rPr lang="en-US" dirty="0"/>
              <a:t>Conclusion Task:</a:t>
            </a:r>
          </a:p>
        </p:txBody>
      </p:sp>
      <p:sp>
        <p:nvSpPr>
          <p:cNvPr id="3" name="Content Placeholder 2">
            <a:extLst>
              <a:ext uri="{FF2B5EF4-FFF2-40B4-BE49-F238E27FC236}">
                <a16:creationId xmlns:a16="http://schemas.microsoft.com/office/drawing/2014/main" id="{DD91255B-3F84-4D3D-9946-F5907685EE00}"/>
              </a:ext>
            </a:extLst>
          </p:cNvPr>
          <p:cNvSpPr>
            <a:spLocks noGrp="1"/>
          </p:cNvSpPr>
          <p:nvPr>
            <p:ph idx="1"/>
          </p:nvPr>
        </p:nvSpPr>
        <p:spPr>
          <a:xfrm>
            <a:off x="685800" y="2247187"/>
            <a:ext cx="6851591" cy="3620213"/>
          </a:xfrm>
        </p:spPr>
        <p:txBody>
          <a:bodyPr>
            <a:normAutofit fontScale="92500" lnSpcReduction="20000"/>
          </a:bodyPr>
          <a:lstStyle/>
          <a:p>
            <a:r>
              <a:rPr lang="en-US" dirty="0"/>
              <a:t>First write your conclusion draft in your writer’s notebook.</a:t>
            </a:r>
          </a:p>
          <a:p>
            <a:r>
              <a:rPr lang="en-US" dirty="0"/>
              <a:t>When you finish your draft, get a different colored pen and locate any spelling, grammar, punctuation, capitalization errors. Fix them on your paper.</a:t>
            </a:r>
          </a:p>
          <a:p>
            <a:pPr lvl="1"/>
            <a:r>
              <a:rPr lang="en-US" dirty="0"/>
              <a:t>Underline your restatement of your thesis. </a:t>
            </a:r>
          </a:p>
          <a:p>
            <a:pPr lvl="1"/>
            <a:r>
              <a:rPr lang="en-US" dirty="0"/>
              <a:t>Put check marks next to your sentences broadening your claim. </a:t>
            </a:r>
          </a:p>
          <a:p>
            <a:r>
              <a:rPr lang="en-US" dirty="0"/>
              <a:t>Type your draft, with improvements, on Pages or Google Docs. Make sure your essay is in the proper MLA format. Check your Essay Help handout to make sure you’re doing this accurately. </a:t>
            </a:r>
          </a:p>
          <a:p>
            <a:pPr marL="0" indent="0">
              <a:buNone/>
            </a:pPr>
            <a:endParaRPr lang="en-US" dirty="0"/>
          </a:p>
        </p:txBody>
      </p:sp>
    </p:spTree>
    <p:extLst>
      <p:ext uri="{BB962C8B-B14F-4D97-AF65-F5344CB8AC3E}">
        <p14:creationId xmlns:p14="http://schemas.microsoft.com/office/powerpoint/2010/main" val="156527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Paragraph</a:t>
            </a:r>
          </a:p>
        </p:txBody>
      </p:sp>
      <p:sp>
        <p:nvSpPr>
          <p:cNvPr id="3" name="Subtitle 2"/>
          <p:cNvSpPr>
            <a:spLocks noGrp="1"/>
          </p:cNvSpPr>
          <p:nvPr>
            <p:ph type="subTitle" idx="1"/>
          </p:nvPr>
        </p:nvSpPr>
        <p:spPr/>
        <p:txBody>
          <a:bodyPr/>
          <a:lstStyle/>
          <a:p>
            <a:r>
              <a:rPr lang="en-US" dirty="0"/>
              <a:t>Introduction</a:t>
            </a:r>
          </a:p>
        </p:txBody>
      </p:sp>
    </p:spTree>
    <p:extLst>
      <p:ext uri="{BB962C8B-B14F-4D97-AF65-F5344CB8AC3E}">
        <p14:creationId xmlns:p14="http://schemas.microsoft.com/office/powerpoint/2010/main" val="1851802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Introduction</a:t>
            </a:r>
          </a:p>
        </p:txBody>
      </p:sp>
      <p:sp>
        <p:nvSpPr>
          <p:cNvPr id="3" name="Content Placeholder 2"/>
          <p:cNvSpPr>
            <a:spLocks noGrp="1"/>
          </p:cNvSpPr>
          <p:nvPr>
            <p:ph idx="1"/>
          </p:nvPr>
        </p:nvSpPr>
        <p:spPr/>
        <p:txBody>
          <a:bodyPr/>
          <a:lstStyle/>
          <a:p>
            <a:r>
              <a:rPr lang="en-US" dirty="0"/>
              <a:t>An introduction paragraph must include the following in this order:</a:t>
            </a:r>
          </a:p>
          <a:p>
            <a:pPr lvl="1"/>
            <a:r>
              <a:rPr lang="en-US" dirty="0"/>
              <a:t>An opening statement/Hook-</a:t>
            </a:r>
          </a:p>
          <a:p>
            <a:pPr lvl="1"/>
            <a:r>
              <a:rPr lang="en-US" dirty="0"/>
              <a:t>Overview/information sentences-</a:t>
            </a:r>
            <a:endParaRPr lang="en-US" sz="1800" dirty="0"/>
          </a:p>
          <a:p>
            <a:pPr lvl="1"/>
            <a:r>
              <a:rPr lang="en-US" dirty="0"/>
              <a:t>Thesis statement</a:t>
            </a:r>
          </a:p>
        </p:txBody>
      </p:sp>
    </p:spTree>
    <p:extLst>
      <p:ext uri="{BB962C8B-B14F-4D97-AF65-F5344CB8AC3E}">
        <p14:creationId xmlns:p14="http://schemas.microsoft.com/office/powerpoint/2010/main" val="206283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Statement/Hook</a:t>
            </a:r>
          </a:p>
        </p:txBody>
      </p:sp>
      <p:sp>
        <p:nvSpPr>
          <p:cNvPr id="3" name="Content Placeholder 2"/>
          <p:cNvSpPr>
            <a:spLocks noGrp="1"/>
          </p:cNvSpPr>
          <p:nvPr>
            <p:ph idx="1"/>
          </p:nvPr>
        </p:nvSpPr>
        <p:spPr/>
        <p:txBody>
          <a:bodyPr>
            <a:normAutofit fontScale="92500" lnSpcReduction="10000"/>
          </a:bodyPr>
          <a:lstStyle/>
          <a:p>
            <a:pPr marL="548640" lvl="1" indent="-411480">
              <a:buClr>
                <a:schemeClr val="tx1">
                  <a:shade val="95000"/>
                </a:schemeClr>
              </a:buClr>
              <a:buSzPct val="65000"/>
              <a:buFont typeface="Wingdings 2"/>
              <a:buChar char=""/>
            </a:pPr>
            <a:r>
              <a:rPr lang="en-US" sz="3200" dirty="0"/>
              <a:t>Opening Statement/Hook- </a:t>
            </a:r>
            <a:r>
              <a:rPr lang="en-US" sz="2000" dirty="0"/>
              <a:t>is a way of grabbing the reader’s attention. It must relate to your topic you will be arguing, and should NEVER be a question.</a:t>
            </a:r>
          </a:p>
          <a:p>
            <a:r>
              <a:rPr lang="en-US" dirty="0"/>
              <a:t>Ideas: </a:t>
            </a:r>
          </a:p>
          <a:p>
            <a:pPr lvl="1"/>
            <a:r>
              <a:rPr lang="en-US" dirty="0"/>
              <a:t>Definitions or Statement related to your prompt/topic</a:t>
            </a:r>
          </a:p>
          <a:p>
            <a:pPr lvl="1"/>
            <a:r>
              <a:rPr lang="en-US" dirty="0"/>
              <a:t>Quote related to your topic with explanation (always include the writer’s name if you use a quote).</a:t>
            </a:r>
          </a:p>
          <a:p>
            <a:pPr lvl="1"/>
            <a:r>
              <a:rPr lang="en-US" dirty="0"/>
              <a:t>It is NOT your thesis statement. </a:t>
            </a:r>
          </a:p>
          <a:p>
            <a:r>
              <a:rPr lang="en-US" dirty="0"/>
              <a:t>No QUESTIONS! (try answering it)</a:t>
            </a:r>
          </a:p>
          <a:p>
            <a:r>
              <a:rPr lang="en-US" dirty="0"/>
              <a:t>Avoid discussing titles and characters </a:t>
            </a:r>
            <a:r>
              <a:rPr lang="en-US" sz="2000" dirty="0"/>
              <a:t>(save this for your overview/info. portion)</a:t>
            </a:r>
          </a:p>
          <a:p>
            <a:pPr marL="585216" lvl="1" indent="0">
              <a:buNone/>
            </a:pPr>
            <a:endParaRPr lang="en-US" dirty="0"/>
          </a:p>
        </p:txBody>
      </p:sp>
    </p:spTree>
    <p:extLst>
      <p:ext uri="{BB962C8B-B14F-4D97-AF65-F5344CB8AC3E}">
        <p14:creationId xmlns:p14="http://schemas.microsoft.com/office/powerpoint/2010/main" val="185448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Overview/Information</a:t>
            </a:r>
          </a:p>
        </p:txBody>
      </p:sp>
      <p:sp>
        <p:nvSpPr>
          <p:cNvPr id="3" name="Content Placeholder 2"/>
          <p:cNvSpPr>
            <a:spLocks noGrp="1"/>
          </p:cNvSpPr>
          <p:nvPr>
            <p:ph idx="1"/>
          </p:nvPr>
        </p:nvSpPr>
        <p:spPr/>
        <p:txBody>
          <a:bodyPr/>
          <a:lstStyle/>
          <a:p>
            <a:pPr marL="548640" lvl="1" indent="-411480">
              <a:buClr>
                <a:schemeClr val="tx1">
                  <a:shade val="95000"/>
                </a:schemeClr>
              </a:buClr>
              <a:buSzPct val="65000"/>
              <a:buFont typeface="Wingdings 2"/>
              <a:buChar char=""/>
            </a:pPr>
            <a:r>
              <a:rPr lang="en-US" sz="3600" dirty="0"/>
              <a:t>Overview/information sentences- </a:t>
            </a:r>
          </a:p>
          <a:p>
            <a:pPr marL="548640" lvl="1" indent="-411480">
              <a:buClr>
                <a:schemeClr val="tx1">
                  <a:shade val="95000"/>
                </a:schemeClr>
              </a:buClr>
              <a:buSzPct val="65000"/>
              <a:buFont typeface="Wingdings 2"/>
              <a:buChar char=""/>
            </a:pPr>
            <a:r>
              <a:rPr lang="en-US" dirty="0"/>
              <a:t>A few general statements about your topic that leads into your thesis statement. </a:t>
            </a:r>
          </a:p>
          <a:p>
            <a:pPr marL="548640" lvl="1" indent="-411480">
              <a:buClr>
                <a:schemeClr val="tx1">
                  <a:shade val="95000"/>
                </a:schemeClr>
              </a:buClr>
              <a:buSzPct val="65000"/>
              <a:buFont typeface="Wingdings 2"/>
              <a:buChar char=""/>
            </a:pPr>
            <a:r>
              <a:rPr lang="en-US" dirty="0"/>
              <a:t>You want to mention your sources being used including the title and writers and how they connect with your topic. This is very brief a few sentences at most.</a:t>
            </a:r>
          </a:p>
          <a:p>
            <a:endParaRPr lang="en-US" dirty="0"/>
          </a:p>
        </p:txBody>
      </p:sp>
    </p:spTree>
    <p:extLst>
      <p:ext uri="{BB962C8B-B14F-4D97-AF65-F5344CB8AC3E}">
        <p14:creationId xmlns:p14="http://schemas.microsoft.com/office/powerpoint/2010/main" val="204832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Thesis Statement</a:t>
            </a:r>
          </a:p>
        </p:txBody>
      </p:sp>
      <p:sp>
        <p:nvSpPr>
          <p:cNvPr id="3" name="Content Placeholder 2"/>
          <p:cNvSpPr>
            <a:spLocks noGrp="1"/>
          </p:cNvSpPr>
          <p:nvPr>
            <p:ph idx="1"/>
          </p:nvPr>
        </p:nvSpPr>
        <p:spPr/>
        <p:txBody>
          <a:bodyPr/>
          <a:lstStyle/>
          <a:p>
            <a:pPr lvl="1"/>
            <a:r>
              <a:rPr lang="en-US" sz="2800" dirty="0"/>
              <a:t>Thesis statement= topic + opinion </a:t>
            </a:r>
          </a:p>
          <a:p>
            <a:pPr lvl="2"/>
            <a:r>
              <a:rPr lang="en-US" sz="2800" dirty="0"/>
              <a:t>Topic (the prompt)+ opinion (how you answer the prompt)</a:t>
            </a:r>
          </a:p>
          <a:p>
            <a:r>
              <a:rPr lang="en-US" dirty="0"/>
              <a:t>This is the last sentence of your introduction paragraph- it sets up your essay and transitions into your body paragraph. </a:t>
            </a:r>
          </a:p>
        </p:txBody>
      </p:sp>
    </p:spTree>
    <p:extLst>
      <p:ext uri="{BB962C8B-B14F-4D97-AF65-F5344CB8AC3E}">
        <p14:creationId xmlns:p14="http://schemas.microsoft.com/office/powerpoint/2010/main" val="3202698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paragraph Task </a:t>
            </a:r>
          </a:p>
        </p:txBody>
      </p:sp>
      <p:sp>
        <p:nvSpPr>
          <p:cNvPr id="3" name="Content Placeholder 2"/>
          <p:cNvSpPr>
            <a:spLocks noGrp="1"/>
          </p:cNvSpPr>
          <p:nvPr>
            <p:ph idx="1"/>
          </p:nvPr>
        </p:nvSpPr>
        <p:spPr/>
        <p:txBody>
          <a:bodyPr>
            <a:normAutofit fontScale="85000" lnSpcReduction="20000"/>
          </a:bodyPr>
          <a:lstStyle/>
          <a:p>
            <a:r>
              <a:rPr lang="en-US" dirty="0"/>
              <a:t>Write a rough draft of your introduction in your writer’s notebook first. It is important to write out a draft before you type. </a:t>
            </a:r>
          </a:p>
          <a:p>
            <a:r>
              <a:rPr lang="en-US" dirty="0"/>
              <a:t>Proof read in a different colored pen when you are finished.</a:t>
            </a:r>
          </a:p>
          <a:p>
            <a:r>
              <a:rPr lang="en-US" dirty="0"/>
              <a:t>After you have finished your draft and proofread your own paragraph, have your writing partner go through your paragraph to make sure you have all the requirements for an introduction paragraph and to check for spelling, grammar, capitalization errors. Writing partners must write directly on your draft. </a:t>
            </a:r>
          </a:p>
          <a:p>
            <a:r>
              <a:rPr lang="en-US" dirty="0"/>
              <a:t>After you receive feedback you may work on your body paragraph draft and or type your  introduction draft, with improvements, on Pages or Google Docs. Make sure your essay is in the proper MLA format. Check your Essay Help and MLA format handout to make sure you’re doing this accurately. </a:t>
            </a:r>
          </a:p>
          <a:p>
            <a:endParaRPr lang="en-US" dirty="0"/>
          </a:p>
        </p:txBody>
      </p:sp>
    </p:spTree>
    <p:extLst>
      <p:ext uri="{BB962C8B-B14F-4D97-AF65-F5344CB8AC3E}">
        <p14:creationId xmlns:p14="http://schemas.microsoft.com/office/powerpoint/2010/main" val="266712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16E36-977F-4F1F-A309-A9874799018C}"/>
              </a:ext>
            </a:extLst>
          </p:cNvPr>
          <p:cNvSpPr>
            <a:spLocks noGrp="1"/>
          </p:cNvSpPr>
          <p:nvPr>
            <p:ph type="ctrTitle"/>
          </p:nvPr>
        </p:nvSpPr>
        <p:spPr/>
        <p:txBody>
          <a:bodyPr/>
          <a:lstStyle/>
          <a:p>
            <a:r>
              <a:rPr lang="en-US" dirty="0"/>
              <a:t>The Body Paragraph</a:t>
            </a:r>
          </a:p>
        </p:txBody>
      </p:sp>
      <p:sp>
        <p:nvSpPr>
          <p:cNvPr id="3" name="Subtitle 2">
            <a:extLst>
              <a:ext uri="{FF2B5EF4-FFF2-40B4-BE49-F238E27FC236}">
                <a16:creationId xmlns:a16="http://schemas.microsoft.com/office/drawing/2014/main" id="{FDC0FCAF-2F46-4ADC-B0B4-A292BB95D572}"/>
              </a:ext>
            </a:extLst>
          </p:cNvPr>
          <p:cNvSpPr>
            <a:spLocks noGrp="1"/>
          </p:cNvSpPr>
          <p:nvPr>
            <p:ph type="subTitle" idx="1"/>
          </p:nvPr>
        </p:nvSpPr>
        <p:spPr/>
        <p:txBody>
          <a:bodyPr/>
          <a:lstStyle/>
          <a:p>
            <a:r>
              <a:rPr lang="en-US" dirty="0"/>
              <a:t>Body paragraph </a:t>
            </a:r>
          </a:p>
        </p:txBody>
      </p:sp>
    </p:spTree>
    <p:extLst>
      <p:ext uri="{BB962C8B-B14F-4D97-AF65-F5344CB8AC3E}">
        <p14:creationId xmlns:p14="http://schemas.microsoft.com/office/powerpoint/2010/main" val="404687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3FE2-8C04-404A-B7C8-F3E9EB5E7A64}"/>
              </a:ext>
            </a:extLst>
          </p:cNvPr>
          <p:cNvSpPr>
            <a:spLocks noGrp="1"/>
          </p:cNvSpPr>
          <p:nvPr>
            <p:ph type="title"/>
          </p:nvPr>
        </p:nvSpPr>
        <p:spPr/>
        <p:txBody>
          <a:bodyPr/>
          <a:lstStyle/>
          <a:p>
            <a:r>
              <a:rPr lang="en-US" dirty="0"/>
              <a:t>Body Paragraphs</a:t>
            </a:r>
          </a:p>
        </p:txBody>
      </p:sp>
      <p:sp>
        <p:nvSpPr>
          <p:cNvPr id="3" name="Content Placeholder 2">
            <a:extLst>
              <a:ext uri="{FF2B5EF4-FFF2-40B4-BE49-F238E27FC236}">
                <a16:creationId xmlns:a16="http://schemas.microsoft.com/office/drawing/2014/main" id="{5F426B71-FBB7-45B3-8A7F-E573BBF4999D}"/>
              </a:ext>
            </a:extLst>
          </p:cNvPr>
          <p:cNvSpPr>
            <a:spLocks noGrp="1"/>
          </p:cNvSpPr>
          <p:nvPr>
            <p:ph idx="1"/>
          </p:nvPr>
        </p:nvSpPr>
        <p:spPr>
          <a:xfrm>
            <a:off x="451592" y="2144814"/>
            <a:ext cx="7397008" cy="3874986"/>
          </a:xfrm>
        </p:spPr>
        <p:txBody>
          <a:bodyPr>
            <a:normAutofit/>
          </a:bodyPr>
          <a:lstStyle/>
          <a:p>
            <a:pPr marL="411480" indent="-308610">
              <a:spcBef>
                <a:spcPct val="20000"/>
              </a:spcBef>
              <a:buClr>
                <a:prstClr val="white">
                  <a:shade val="95000"/>
                </a:prstClr>
              </a:buClr>
              <a:buSzPct val="65000"/>
              <a:buFont typeface="Wingdings 2"/>
              <a:buChar char=""/>
            </a:pPr>
            <a:r>
              <a:rPr lang="en-US" sz="2100" dirty="0">
                <a:solidFill>
                  <a:prstClr val="white"/>
                </a:solidFill>
                <a:latin typeface="Book Antiqua"/>
              </a:rPr>
              <a:t>Each body paragraph must include the following:</a:t>
            </a:r>
          </a:p>
          <a:p>
            <a:pPr marL="651510" lvl="1" indent="-212598">
              <a:spcBef>
                <a:spcPct val="20000"/>
              </a:spcBef>
              <a:buClr>
                <a:prstClr val="white"/>
              </a:buClr>
              <a:buFont typeface="Wingdings 2"/>
              <a:buChar char=""/>
            </a:pPr>
            <a:r>
              <a:rPr lang="en-US" dirty="0">
                <a:solidFill>
                  <a:prstClr val="white"/>
                </a:solidFill>
                <a:latin typeface="Book Antiqua"/>
              </a:rPr>
              <a:t>1. topic sentence</a:t>
            </a:r>
          </a:p>
          <a:p>
            <a:pPr marL="651510" lvl="1" indent="-212598">
              <a:spcBef>
                <a:spcPct val="20000"/>
              </a:spcBef>
              <a:buClr>
                <a:prstClr val="white"/>
              </a:buClr>
              <a:buFont typeface="Wingdings 2"/>
              <a:buChar char=""/>
            </a:pPr>
            <a:r>
              <a:rPr lang="en-US" dirty="0">
                <a:solidFill>
                  <a:prstClr val="white"/>
                </a:solidFill>
                <a:latin typeface="Book Antiqua"/>
              </a:rPr>
              <a:t>2. lead in sentence (introduce your quote- you briefly explain what is happening and who is involved in the scene before you put your textual evidence in your essay)</a:t>
            </a:r>
          </a:p>
          <a:p>
            <a:pPr marL="651510" lvl="1" indent="-212598">
              <a:spcBef>
                <a:spcPct val="20000"/>
              </a:spcBef>
              <a:buClr>
                <a:prstClr val="white"/>
              </a:buClr>
              <a:buFont typeface="Wingdings 2"/>
              <a:buChar char=""/>
            </a:pPr>
            <a:r>
              <a:rPr lang="en-US" dirty="0">
                <a:solidFill>
                  <a:prstClr val="white"/>
                </a:solidFill>
                <a:latin typeface="Book Antiqua"/>
              </a:rPr>
              <a:t>3. evidence (anything from the text must be quoted or paraphrase the film in MLA format. Just like you practiced with your Evidence-Analysis sheet)</a:t>
            </a:r>
          </a:p>
          <a:p>
            <a:pPr marL="651510" lvl="1" indent="-212598">
              <a:spcBef>
                <a:spcPct val="20000"/>
              </a:spcBef>
              <a:buClr>
                <a:prstClr val="white"/>
              </a:buClr>
              <a:buFont typeface="Wingdings 2"/>
              <a:buChar char=""/>
            </a:pPr>
            <a:r>
              <a:rPr lang="en-US" dirty="0">
                <a:solidFill>
                  <a:prstClr val="white"/>
                </a:solidFill>
                <a:latin typeface="Book Antiqua"/>
              </a:rPr>
              <a:t>4. analysis (next slide for extra help)</a:t>
            </a:r>
          </a:p>
          <a:p>
            <a:pPr marL="651510" lvl="1" indent="-212598">
              <a:spcBef>
                <a:spcPct val="20000"/>
              </a:spcBef>
              <a:buClr>
                <a:prstClr val="white"/>
              </a:buClr>
              <a:buFont typeface="Wingdings 2"/>
              <a:buChar char=""/>
            </a:pPr>
            <a:r>
              <a:rPr lang="en-US" dirty="0">
                <a:solidFill>
                  <a:prstClr val="white"/>
                </a:solidFill>
                <a:latin typeface="Book Antiqua"/>
              </a:rPr>
              <a:t>5. concluding sentence ( conclude your points of the paragraph and transition into the next paragraph. Think of this as restating your topic sentence)</a:t>
            </a:r>
          </a:p>
          <a:p>
            <a:endParaRPr lang="en-US" dirty="0"/>
          </a:p>
        </p:txBody>
      </p:sp>
    </p:spTree>
    <p:extLst>
      <p:ext uri="{BB962C8B-B14F-4D97-AF65-F5344CB8AC3E}">
        <p14:creationId xmlns:p14="http://schemas.microsoft.com/office/powerpoint/2010/main" val="3025182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274</TotalTime>
  <Words>1033</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 Antiqua</vt:lpstr>
      <vt:lpstr>Century Gothic</vt:lpstr>
      <vt:lpstr>Wingdings</vt:lpstr>
      <vt:lpstr>Wingdings 2</vt:lpstr>
      <vt:lpstr>Wingdings 3</vt:lpstr>
      <vt:lpstr>Ion</vt:lpstr>
      <vt:lpstr>Social Justice Unit Essay</vt:lpstr>
      <vt:lpstr>Introduction Paragraph</vt:lpstr>
      <vt:lpstr>The Introduction</vt:lpstr>
      <vt:lpstr>Opening Statement/Hook</vt:lpstr>
      <vt:lpstr>Overview/Information</vt:lpstr>
      <vt:lpstr>Thesis Statement</vt:lpstr>
      <vt:lpstr>Introduction paragraph Task </vt:lpstr>
      <vt:lpstr>The Body Paragraph</vt:lpstr>
      <vt:lpstr>Body Paragraphs</vt:lpstr>
      <vt:lpstr>Analysis Reminders:</vt:lpstr>
      <vt:lpstr>Body Paragraph Task</vt:lpstr>
      <vt:lpstr>The Conclusion Paragraph</vt:lpstr>
      <vt:lpstr>Conclusion must include in the following order:</vt:lpstr>
      <vt:lpstr>Conclusion Task:</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Justice Unit Essay</dc:title>
  <dc:creator>Trisha</dc:creator>
  <cp:lastModifiedBy>Trisha</cp:lastModifiedBy>
  <cp:revision>43</cp:revision>
  <dcterms:created xsi:type="dcterms:W3CDTF">2016-12-01T21:24:47Z</dcterms:created>
  <dcterms:modified xsi:type="dcterms:W3CDTF">2019-12-05T00:58:25Z</dcterms:modified>
</cp:coreProperties>
</file>