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3" r:id="rId3"/>
    <p:sldId id="258" r:id="rId4"/>
    <p:sldId id="259" r:id="rId5"/>
    <p:sldId id="261" r:id="rId6"/>
    <p:sldId id="265" r:id="rId7"/>
    <p:sldId id="266"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BBBB0C-1648-4400-ADE5-971E3251833C}"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457901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BBBB0C-1648-4400-ADE5-971E3251833C}" type="datetimeFigureOut">
              <a:rPr lang="en-US" smtClean="0"/>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2505650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BBBBB0C-1648-4400-ADE5-971E3251833C}"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1985458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BBBBB0C-1648-4400-ADE5-971E3251833C}"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52C8E-7C43-43EA-B6F5-D823C33D6F0C}" type="slidenum">
              <a:rPr lang="en-US" smtClean="0"/>
              <a:t>‹#›</a:t>
            </a:fld>
            <a:endParaRPr lang="en-US"/>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996262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BBBB0C-1648-4400-ADE5-971E3251833C}"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13801108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BBBBB0C-1648-4400-ADE5-971E3251833C}" type="datetimeFigureOut">
              <a:rPr lang="en-US" smtClean="0"/>
              <a:t>12/3/2019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3305754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BBBBB0C-1648-4400-ADE5-971E3251833C}" type="datetimeFigureOut">
              <a:rPr lang="en-US" smtClean="0"/>
              <a:t>12/3/2019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4165373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BBBB0C-1648-4400-ADE5-971E3251833C}"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689554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BBBB0C-1648-4400-ADE5-971E3251833C}"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336702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BBBB0C-1648-4400-ADE5-971E3251833C}"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1091173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BBBB0C-1648-4400-ADE5-971E3251833C}"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236326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BBBB0C-1648-4400-ADE5-971E3251833C}" type="datetimeFigureOut">
              <a:rPr lang="en-US" smtClean="0"/>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2794187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BBBB0C-1648-4400-ADE5-971E3251833C}" type="datetimeFigureOut">
              <a:rPr lang="en-US" smtClean="0"/>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704923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BBBBB0C-1648-4400-ADE5-971E3251833C}" type="datetimeFigureOut">
              <a:rPr lang="en-US" smtClean="0"/>
              <a:t>12/3/2019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4064670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BBBBB0C-1648-4400-ADE5-971E3251833C}" type="datetimeFigureOut">
              <a:rPr lang="en-US" smtClean="0"/>
              <a:t>12/3/2019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3960604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ABBBBB0C-1648-4400-ADE5-971E3251833C}" type="datetimeFigureOut">
              <a:rPr lang="en-US" smtClean="0"/>
              <a:t>12/3/2019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4243630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BBBB0C-1648-4400-ADE5-971E3251833C}" type="datetimeFigureOut">
              <a:rPr lang="en-US" smtClean="0"/>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352C8E-7C43-43EA-B6F5-D823C33D6F0C}" type="slidenum">
              <a:rPr lang="en-US" smtClean="0"/>
              <a:t>‹#›</a:t>
            </a:fld>
            <a:endParaRPr lang="en-US"/>
          </a:p>
        </p:txBody>
      </p:sp>
    </p:spTree>
    <p:extLst>
      <p:ext uri="{BB962C8B-B14F-4D97-AF65-F5344CB8AC3E}">
        <p14:creationId xmlns:p14="http://schemas.microsoft.com/office/powerpoint/2010/main" val="2947693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BBBBB0C-1648-4400-ADE5-971E3251833C}" type="datetimeFigureOut">
              <a:rPr lang="en-US" smtClean="0"/>
              <a:t>12/3/2019</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CB352C8E-7C43-43EA-B6F5-D823C33D6F0C}" type="slidenum">
              <a:rPr lang="en-US" smtClean="0"/>
              <a:t>‹#›</a:t>
            </a:fld>
            <a:endParaRPr lang="en-US"/>
          </a:p>
        </p:txBody>
      </p:sp>
    </p:spTree>
    <p:extLst>
      <p:ext uri="{BB962C8B-B14F-4D97-AF65-F5344CB8AC3E}">
        <p14:creationId xmlns:p14="http://schemas.microsoft.com/office/powerpoint/2010/main" val="3002115238"/>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Evidence</a:t>
            </a:r>
          </a:p>
        </p:txBody>
      </p:sp>
      <p:sp>
        <p:nvSpPr>
          <p:cNvPr id="3" name="Subtitle 2"/>
          <p:cNvSpPr>
            <a:spLocks noGrp="1"/>
          </p:cNvSpPr>
          <p:nvPr>
            <p:ph type="subTitle" idx="1"/>
          </p:nvPr>
        </p:nvSpPr>
        <p:spPr/>
        <p:txBody>
          <a:bodyPr/>
          <a:lstStyle/>
          <a:p>
            <a:r>
              <a:rPr lang="en-US" dirty="0"/>
              <a:t>Before you work on your evidence-analysis planning sheet</a:t>
            </a:r>
          </a:p>
        </p:txBody>
      </p:sp>
    </p:spTree>
    <p:extLst>
      <p:ext uri="{BB962C8B-B14F-4D97-AF65-F5344CB8AC3E}">
        <p14:creationId xmlns:p14="http://schemas.microsoft.com/office/powerpoint/2010/main" val="669808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Checking your evidence…</a:t>
            </a:r>
          </a:p>
        </p:txBody>
      </p:sp>
      <p:sp>
        <p:nvSpPr>
          <p:cNvPr id="3" name="Content Placeholder 2"/>
          <p:cNvSpPr>
            <a:spLocks noGrp="1"/>
          </p:cNvSpPr>
          <p:nvPr>
            <p:ph idx="1"/>
          </p:nvPr>
        </p:nvSpPr>
        <p:spPr/>
        <p:txBody>
          <a:bodyPr>
            <a:normAutofit lnSpcReduction="10000"/>
          </a:bodyPr>
          <a:lstStyle/>
          <a:p>
            <a:r>
              <a:rPr lang="en-US" dirty="0"/>
              <a:t>Is the quote relevant to the paragraph I am writing? </a:t>
            </a:r>
          </a:p>
          <a:p>
            <a:r>
              <a:rPr lang="en-US" dirty="0"/>
              <a:t>Is the quote one or two sentences? (It should not be longer. You want to find the BEST piece of evidence).</a:t>
            </a:r>
          </a:p>
          <a:p>
            <a:r>
              <a:rPr lang="en-US" dirty="0"/>
              <a:t>Does the quote support or weaken the ideas in my paragraph?</a:t>
            </a:r>
          </a:p>
          <a:p>
            <a:r>
              <a:rPr lang="en-US" dirty="0"/>
              <a:t>Are there </a:t>
            </a:r>
            <a:r>
              <a:rPr lang="en-US" b="1" dirty="0"/>
              <a:t>two </a:t>
            </a:r>
            <a:r>
              <a:rPr lang="en-US" dirty="0"/>
              <a:t>different pieces of evidence in my paragraph to better support my claim?</a:t>
            </a:r>
          </a:p>
          <a:p>
            <a:r>
              <a:rPr lang="en-US" dirty="0"/>
              <a:t>Can I analyze the piece of evidence? If I cannot, then I don’t have evidence that supports my claim. </a:t>
            </a:r>
          </a:p>
          <a:p>
            <a:endParaRPr lang="en-US" dirty="0"/>
          </a:p>
        </p:txBody>
      </p:sp>
    </p:spTree>
    <p:extLst>
      <p:ext uri="{BB962C8B-B14F-4D97-AF65-F5344CB8AC3E}">
        <p14:creationId xmlns:p14="http://schemas.microsoft.com/office/powerpoint/2010/main" val="244454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When A Character or Person is speaking with narration…</a:t>
            </a:r>
          </a:p>
        </p:txBody>
      </p:sp>
      <p:sp>
        <p:nvSpPr>
          <p:cNvPr id="3" name="Content Placeholder 2"/>
          <p:cNvSpPr>
            <a:spLocks noGrp="1"/>
          </p:cNvSpPr>
          <p:nvPr>
            <p:ph idx="1"/>
          </p:nvPr>
        </p:nvSpPr>
        <p:spPr/>
        <p:txBody>
          <a:bodyPr/>
          <a:lstStyle/>
          <a:p>
            <a:r>
              <a:rPr lang="en-US" dirty="0"/>
              <a:t>“‘The school is not quite deserted. A solitary child, neglected by his friends, is left there still’ he anxiously explained” (Adams 14).</a:t>
            </a:r>
          </a:p>
          <a:p>
            <a:endParaRPr lang="en-US" dirty="0"/>
          </a:p>
          <a:p>
            <a:pPr lvl="1"/>
            <a:r>
              <a:rPr lang="en-US" dirty="0"/>
              <a:t>Notice the period goes after the page number. Do not write Page # or </a:t>
            </a:r>
            <a:r>
              <a:rPr lang="en-US" dirty="0" err="1"/>
              <a:t>Pg</a:t>
            </a:r>
            <a:r>
              <a:rPr lang="en-US" dirty="0"/>
              <a:t>- just put the last name of the writer and number within parentheses. </a:t>
            </a:r>
          </a:p>
        </p:txBody>
      </p:sp>
    </p:spTree>
    <p:extLst>
      <p:ext uri="{BB962C8B-B14F-4D97-AF65-F5344CB8AC3E}">
        <p14:creationId xmlns:p14="http://schemas.microsoft.com/office/powerpoint/2010/main" val="1423499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When quoting the narrator or writer…</a:t>
            </a:r>
          </a:p>
        </p:txBody>
      </p:sp>
      <p:sp>
        <p:nvSpPr>
          <p:cNvPr id="3" name="Content Placeholder 2"/>
          <p:cNvSpPr>
            <a:spLocks noGrp="1"/>
          </p:cNvSpPr>
          <p:nvPr>
            <p:ph idx="1"/>
          </p:nvPr>
        </p:nvSpPr>
        <p:spPr/>
        <p:txBody>
          <a:bodyPr/>
          <a:lstStyle/>
          <a:p>
            <a:r>
              <a:rPr lang="en-US" dirty="0"/>
              <a:t>“He broke down all at once. He couldn’t help it. If he could have helped it, he and his child would have been further apart, perhaps than they were” (Adams 32).</a:t>
            </a:r>
          </a:p>
        </p:txBody>
      </p:sp>
    </p:spTree>
    <p:extLst>
      <p:ext uri="{BB962C8B-B14F-4D97-AF65-F5344CB8AC3E}">
        <p14:creationId xmlns:p14="http://schemas.microsoft.com/office/powerpoint/2010/main" val="1375635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When quoting part of a sentence…</a:t>
            </a:r>
          </a:p>
        </p:txBody>
      </p:sp>
      <p:sp>
        <p:nvSpPr>
          <p:cNvPr id="3" name="Content Placeholder 2"/>
          <p:cNvSpPr>
            <a:spLocks noGrp="1"/>
          </p:cNvSpPr>
          <p:nvPr>
            <p:ph idx="1"/>
          </p:nvPr>
        </p:nvSpPr>
        <p:spPr/>
        <p:txBody>
          <a:bodyPr>
            <a:normAutofit/>
          </a:bodyPr>
          <a:lstStyle/>
          <a:p>
            <a:r>
              <a:rPr lang="en-US" dirty="0"/>
              <a:t>“’Lead on! Lead on! The night is waning fast, and its precious time to me…’” (Dickens </a:t>
            </a:r>
            <a:r>
              <a:rPr lang="en-US"/>
              <a:t>28).</a:t>
            </a:r>
            <a:endParaRPr lang="en-US" sz="3600" dirty="0"/>
          </a:p>
          <a:p>
            <a:endParaRPr lang="en-US" dirty="0"/>
          </a:p>
          <a:p>
            <a:r>
              <a:rPr lang="en-US" dirty="0"/>
              <a:t>“’…The night is waning fast, and its precious time to me…’”(Dickens 28).</a:t>
            </a:r>
          </a:p>
          <a:p>
            <a:endParaRPr lang="en-US" dirty="0"/>
          </a:p>
          <a:p>
            <a:pPr lvl="2"/>
            <a:r>
              <a:rPr lang="en-US" dirty="0"/>
              <a:t>If you leave out words or phrases in the middle, beginning, or end of a quote, use an ellipsis mark (…).</a:t>
            </a:r>
          </a:p>
          <a:p>
            <a:pPr marL="36576" indent="0">
              <a:buNone/>
            </a:pPr>
            <a:endParaRPr lang="en-US" dirty="0"/>
          </a:p>
          <a:p>
            <a:pPr marL="36576" indent="0">
              <a:buNone/>
            </a:pPr>
            <a:endParaRPr lang="en-US" dirty="0"/>
          </a:p>
        </p:txBody>
      </p:sp>
    </p:spTree>
    <p:extLst>
      <p:ext uri="{BB962C8B-B14F-4D97-AF65-F5344CB8AC3E}">
        <p14:creationId xmlns:p14="http://schemas.microsoft.com/office/powerpoint/2010/main" val="1140253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Citing different sources</a:t>
            </a:r>
          </a:p>
        </p:txBody>
      </p:sp>
      <p:sp>
        <p:nvSpPr>
          <p:cNvPr id="3" name="Content Placeholder 2"/>
          <p:cNvSpPr>
            <a:spLocks noGrp="1"/>
          </p:cNvSpPr>
          <p:nvPr>
            <p:ph idx="1"/>
          </p:nvPr>
        </p:nvSpPr>
        <p:spPr>
          <a:xfrm>
            <a:off x="484710" y="1600200"/>
            <a:ext cx="7398370" cy="4805082"/>
          </a:xfrm>
        </p:spPr>
        <p:txBody>
          <a:bodyPr>
            <a:normAutofit fontScale="92500" lnSpcReduction="20000"/>
          </a:bodyPr>
          <a:lstStyle/>
          <a:p>
            <a:r>
              <a:rPr lang="en-US" b="1" dirty="0"/>
              <a:t>Novel</a:t>
            </a:r>
            <a:r>
              <a:rPr lang="en-US" dirty="0"/>
              <a:t>- </a:t>
            </a:r>
            <a:r>
              <a:rPr lang="en-US" sz="2400" dirty="0"/>
              <a:t>“Everyone in the store turned and stared at me” (Taylor 111).</a:t>
            </a:r>
          </a:p>
          <a:p>
            <a:r>
              <a:rPr lang="en-US" sz="2400" b="1" dirty="0"/>
              <a:t>Article</a:t>
            </a:r>
            <a:r>
              <a:rPr lang="en-US" sz="2400" dirty="0"/>
              <a:t>- “The thing in question was the product of Ahmed’s love of invention” (Fernandez and Hauser 3). </a:t>
            </a:r>
          </a:p>
          <a:p>
            <a:r>
              <a:rPr lang="en-US" sz="2400" b="1" dirty="0"/>
              <a:t>TED Talk- “</a:t>
            </a:r>
            <a:r>
              <a:rPr lang="en-US" sz="2400" dirty="0"/>
              <a:t>T</a:t>
            </a:r>
            <a:r>
              <a:rPr lang="en-US" dirty="0"/>
              <a:t>he problem with stereotypes is not that they are untrue, but that they are incomplete. They make one </a:t>
            </a:r>
            <a:r>
              <a:rPr lang="en-US" b="1" dirty="0"/>
              <a:t>story</a:t>
            </a:r>
            <a:r>
              <a:rPr lang="en-US" dirty="0"/>
              <a:t> become the only story” (Adichie).</a:t>
            </a:r>
            <a:endParaRPr lang="en-US" sz="2400" b="1" dirty="0"/>
          </a:p>
          <a:p>
            <a:r>
              <a:rPr lang="en-US" b="1" dirty="0"/>
              <a:t>Short Film- </a:t>
            </a:r>
            <a:r>
              <a:rPr lang="en-US" dirty="0"/>
              <a:t>Jamie’s teacher went to the Assistant Principal to report her concerns of the bullying Jamie had endured. He brushed it off as “boys will be boys” and did nothing about the reported bullying (</a:t>
            </a:r>
            <a:r>
              <a:rPr lang="en-US" i="1" dirty="0"/>
              <a:t>Bullied</a:t>
            </a:r>
            <a:r>
              <a:rPr lang="en-US" dirty="0"/>
              <a:t>). </a:t>
            </a:r>
          </a:p>
          <a:p>
            <a:pPr lvl="1"/>
            <a:r>
              <a:rPr lang="en-US" dirty="0"/>
              <a:t>For this essay I’ll have you put the title of the film in </a:t>
            </a:r>
            <a:r>
              <a:rPr lang="en-US" dirty="0">
                <a:solidFill>
                  <a:prstClr val="white"/>
                </a:solidFill>
              </a:rPr>
              <a:t>parentheses. </a:t>
            </a:r>
          </a:p>
          <a:p>
            <a:pPr lvl="1"/>
            <a:r>
              <a:rPr lang="en-US" dirty="0">
                <a:solidFill>
                  <a:prstClr val="white"/>
                </a:solidFill>
              </a:rPr>
              <a:t>Also, you will have to paraphrase a scene from the short film and the TED Talk unless you have an exact quote from your notes.</a:t>
            </a:r>
            <a:endParaRPr lang="en-US" dirty="0"/>
          </a:p>
        </p:txBody>
      </p:sp>
    </p:spTree>
    <p:extLst>
      <p:ext uri="{BB962C8B-B14F-4D97-AF65-F5344CB8AC3E}">
        <p14:creationId xmlns:p14="http://schemas.microsoft.com/office/powerpoint/2010/main" val="3628792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27E8C-691A-4450-92FC-C51DC6E7A9F1}"/>
              </a:ext>
            </a:extLst>
          </p:cNvPr>
          <p:cNvSpPr>
            <a:spLocks noGrp="1"/>
          </p:cNvSpPr>
          <p:nvPr>
            <p:ph type="title"/>
          </p:nvPr>
        </p:nvSpPr>
        <p:spPr/>
        <p:txBody>
          <a:bodyPr/>
          <a:lstStyle/>
          <a:p>
            <a:r>
              <a:rPr lang="en-US" dirty="0"/>
              <a:t>Evidence-analysis sheet</a:t>
            </a:r>
          </a:p>
        </p:txBody>
      </p:sp>
      <p:sp>
        <p:nvSpPr>
          <p:cNvPr id="3" name="Content Placeholder 2">
            <a:extLst>
              <a:ext uri="{FF2B5EF4-FFF2-40B4-BE49-F238E27FC236}">
                <a16:creationId xmlns:a16="http://schemas.microsoft.com/office/drawing/2014/main" id="{EF473923-517F-4883-92DA-7F9BDBE693AD}"/>
              </a:ext>
            </a:extLst>
          </p:cNvPr>
          <p:cNvSpPr>
            <a:spLocks noGrp="1"/>
          </p:cNvSpPr>
          <p:nvPr>
            <p:ph idx="1"/>
          </p:nvPr>
        </p:nvSpPr>
        <p:spPr>
          <a:xfrm>
            <a:off x="685800" y="1981200"/>
            <a:ext cx="7543801" cy="3962399"/>
          </a:xfrm>
        </p:spPr>
        <p:txBody>
          <a:bodyPr>
            <a:normAutofit/>
          </a:bodyPr>
          <a:lstStyle/>
          <a:p>
            <a:r>
              <a:rPr lang="en-US" dirty="0"/>
              <a:t>Use your Evidence-Analysis sheet to set up your support and your analysis to help you later write your body paragraphs. </a:t>
            </a:r>
          </a:p>
          <a:p>
            <a:pPr lvl="1"/>
            <a:r>
              <a:rPr lang="en-US" dirty="0"/>
              <a:t>Remember, body paragraphs must have a topic sentence. A Body paragraph must also have at least two different pieces of evidence to support your topic sentence and analysis to explain how it supports the claim and why it matters. This sheet does not need to be perfect; it’s to help generate ideas that you may use later in your essay</a:t>
            </a:r>
            <a:r>
              <a:rPr lang="en-US"/>
              <a:t>. </a:t>
            </a:r>
            <a:endParaRPr lang="en-US" dirty="0"/>
          </a:p>
        </p:txBody>
      </p:sp>
    </p:spTree>
    <p:extLst>
      <p:ext uri="{BB962C8B-B14F-4D97-AF65-F5344CB8AC3E}">
        <p14:creationId xmlns:p14="http://schemas.microsoft.com/office/powerpoint/2010/main" val="4263028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198</TotalTime>
  <Words>529</Words>
  <Application>Microsoft Office PowerPoint</Application>
  <PresentationFormat>On-screen Show (4:3)</PresentationFormat>
  <Paragraphs>30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vt:lpstr>
      <vt:lpstr>Evidence</vt:lpstr>
      <vt:lpstr>Checking your evidence…</vt:lpstr>
      <vt:lpstr>When A Character or Person is speaking with narration…</vt:lpstr>
      <vt:lpstr>When quoting the narrator or writer…</vt:lpstr>
      <vt:lpstr>When quoting part of a sentence…</vt:lpstr>
      <vt:lpstr>Citing different sources</vt:lpstr>
      <vt:lpstr>Evidence-analysis sheet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Dialogue</dc:title>
  <dc:creator>Trisha</dc:creator>
  <cp:lastModifiedBy>Trisha</cp:lastModifiedBy>
  <cp:revision>30</cp:revision>
  <dcterms:created xsi:type="dcterms:W3CDTF">2013-01-18T01:02:11Z</dcterms:created>
  <dcterms:modified xsi:type="dcterms:W3CDTF">2019-12-04T00:44:28Z</dcterms:modified>
</cp:coreProperties>
</file>