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58" r:id="rId4"/>
    <p:sldId id="257" r:id="rId5"/>
    <p:sldId id="259" r:id="rId6"/>
    <p:sldId id="260" r:id="rId7"/>
    <p:sldId id="271" r:id="rId8"/>
    <p:sldId id="272" r:id="rId9"/>
    <p:sldId id="273" r:id="rId10"/>
    <p:sldId id="267" r:id="rId11"/>
    <p:sldId id="280"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3F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6BEFF3E-4511-4ED8-AE7B-027E1EFD569D}" type="slidenum">
              <a:rPr lang="en-US" smtClean="0"/>
              <a:pPr/>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EFF3E-4511-4ED8-AE7B-027E1EFD569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EFF3E-4511-4ED8-AE7B-027E1EFD569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EFF3E-4511-4ED8-AE7B-027E1EFD569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BEFF3E-4511-4ED8-AE7B-027E1EFD569D}" type="slidenum">
              <a:rPr lang="en-US" smtClean="0"/>
              <a:pPr/>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BEFF3E-4511-4ED8-AE7B-027E1EFD569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6BEFF3E-4511-4ED8-AE7B-027E1EFD569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6BEFF3E-4511-4ED8-AE7B-027E1EFD569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6BEFF3E-4511-4ED8-AE7B-027E1EFD569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BEFF3E-4511-4ED8-AE7B-027E1EFD569D}" type="slidenum">
              <a:rPr lang="en-US" smtClean="0"/>
              <a:pPr/>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p:txBody>
          <a:bodyPr/>
          <a:lstStyle/>
          <a:p>
            <a:fld id="{FA51A78A-3562-4A74-B88C-30E616DAD8BC}" type="datetimeFigureOut">
              <a:rPr lang="en-US" smtClean="0"/>
              <a:pPr/>
              <a:t>11/5/2019</a:t>
            </a:fld>
            <a:endParaRPr lang="en-US" dirty="0"/>
          </a:p>
        </p:txBody>
      </p:sp>
      <p:sp>
        <p:nvSpPr>
          <p:cNvPr id="7" name="Slide Number Placeholder 6"/>
          <p:cNvSpPr>
            <a:spLocks noGrp="1"/>
          </p:cNvSpPr>
          <p:nvPr>
            <p:ph type="sldNum" sz="quarter" idx="12"/>
          </p:nvPr>
        </p:nvSpPr>
        <p:spPr/>
        <p:txBody>
          <a:bodyPr/>
          <a:lstStyle/>
          <a:p>
            <a:fld id="{06BEFF3E-4511-4ED8-AE7B-027E1EFD569D}" type="slidenum">
              <a:rPr lang="en-US" smtClean="0"/>
              <a:pPr/>
              <a:t>‹#›</a:t>
            </a:fld>
            <a:endParaRPr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FA51A78A-3562-4A74-B88C-30E616DAD8BC}" type="datetimeFigureOut">
              <a:rPr lang="en-US" smtClean="0"/>
              <a:pPr/>
              <a:t>11/5/2019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6BEFF3E-4511-4ED8-AE7B-027E1EFD569D}" type="slidenum">
              <a:rPr lang="en-US" smtClean="0"/>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i="1" dirty="0"/>
              <a:t>Roll of Thunder, Hear My Cry </a:t>
            </a:r>
          </a:p>
        </p:txBody>
      </p:sp>
      <p:sp>
        <p:nvSpPr>
          <p:cNvPr id="2" name="Title 1"/>
          <p:cNvSpPr>
            <a:spLocks noGrp="1"/>
          </p:cNvSpPr>
          <p:nvPr>
            <p:ph type="ctrTitle"/>
          </p:nvPr>
        </p:nvSpPr>
        <p:spPr/>
        <p:txBody>
          <a:bodyPr/>
          <a:lstStyle/>
          <a:p>
            <a:r>
              <a:rPr lang="en-US" dirty="0"/>
              <a:t>SRA – Deepen The Analysis</a:t>
            </a:r>
          </a:p>
        </p:txBody>
      </p:sp>
    </p:spTree>
    <p:extLst>
      <p:ext uri="{BB962C8B-B14F-4D97-AF65-F5344CB8AC3E}">
        <p14:creationId xmlns:p14="http://schemas.microsoft.com/office/powerpoint/2010/main" val="662524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Strengthening your Writing:</a:t>
            </a:r>
            <a:br>
              <a:rPr lang="en-US" dirty="0"/>
            </a:br>
            <a:r>
              <a:rPr lang="en-US" sz="2200" dirty="0"/>
              <a:t>Editing out the parts you really don’t need</a:t>
            </a:r>
            <a:endParaRPr lang="en-US" dirty="0"/>
          </a:p>
        </p:txBody>
      </p:sp>
      <p:sp>
        <p:nvSpPr>
          <p:cNvPr id="3" name="Content Placeholder 2"/>
          <p:cNvSpPr>
            <a:spLocks noGrp="1"/>
          </p:cNvSpPr>
          <p:nvPr>
            <p:ph idx="1"/>
          </p:nvPr>
        </p:nvSpPr>
        <p:spPr>
          <a:xfrm>
            <a:off x="457200" y="1752600"/>
            <a:ext cx="8229600" cy="5105400"/>
          </a:xfrm>
        </p:spPr>
        <p:txBody>
          <a:bodyPr>
            <a:normAutofit fontScale="85000" lnSpcReduction="20000"/>
          </a:bodyPr>
          <a:lstStyle/>
          <a:p>
            <a:r>
              <a:rPr lang="en-US" b="1" dirty="0"/>
              <a:t>Draw a line through these things to edit them OUT from the SRA from chapter 3. This will help you see what you really need for the analysis section of your new SRA for chapter 8. </a:t>
            </a:r>
          </a:p>
          <a:p>
            <a:pPr lvl="1"/>
            <a:r>
              <a:rPr lang="en-US" sz="2800" u="sng" dirty="0"/>
              <a:t>Excessive summary</a:t>
            </a:r>
          </a:p>
          <a:p>
            <a:pPr lvl="1"/>
            <a:r>
              <a:rPr lang="en-US" sz="2800" u="sng" dirty="0"/>
              <a:t>Sentences that don’t really say anything</a:t>
            </a:r>
          </a:p>
          <a:p>
            <a:pPr lvl="2"/>
            <a:r>
              <a:rPr lang="en-US" sz="2600" dirty="0"/>
              <a:t>This shows plot.</a:t>
            </a:r>
          </a:p>
          <a:p>
            <a:pPr lvl="2"/>
            <a:r>
              <a:rPr lang="en-US" sz="2600" dirty="0"/>
              <a:t>This is significant because it shows the conflict. </a:t>
            </a:r>
          </a:p>
          <a:p>
            <a:pPr lvl="1"/>
            <a:r>
              <a:rPr lang="en-US" sz="2800" u="sng" dirty="0"/>
              <a:t>Prediction statements</a:t>
            </a:r>
          </a:p>
          <a:p>
            <a:pPr lvl="2"/>
            <a:r>
              <a:rPr lang="en-US" sz="2600" dirty="0"/>
              <a:t>This might be important later in the plot.</a:t>
            </a:r>
          </a:p>
          <a:p>
            <a:pPr lvl="1"/>
            <a:r>
              <a:rPr lang="en-US" sz="2800" u="sng" dirty="0"/>
              <a:t>Unsure statements</a:t>
            </a:r>
          </a:p>
          <a:p>
            <a:pPr lvl="2"/>
            <a:r>
              <a:rPr lang="en-US" sz="2600" dirty="0"/>
              <a:t>This may cause conflict in the plot. </a:t>
            </a:r>
          </a:p>
          <a:p>
            <a:pPr lvl="1"/>
            <a:r>
              <a:rPr lang="en-US" sz="2800" u="sng" dirty="0"/>
              <a:t>The forbidden phrases</a:t>
            </a:r>
          </a:p>
          <a:p>
            <a:pPr lvl="2"/>
            <a:r>
              <a:rPr lang="en-US" sz="2600" dirty="0"/>
              <a:t>I think</a:t>
            </a:r>
          </a:p>
          <a:p>
            <a:pPr lvl="2"/>
            <a:r>
              <a:rPr lang="en-US" sz="2600" dirty="0"/>
              <a:t>In my opinion</a:t>
            </a:r>
          </a:p>
          <a:p>
            <a:pPr lvl="2"/>
            <a:r>
              <a:rPr lang="en-US" sz="2600" dirty="0"/>
              <a:t>I believe</a:t>
            </a:r>
          </a:p>
          <a:p>
            <a:pPr lvl="1">
              <a:buNone/>
            </a:pPr>
            <a:endParaRPr lang="en-US" sz="2800" u="sng" dirty="0"/>
          </a:p>
          <a:p>
            <a:pPr marL="114300" indent="0">
              <a:buNone/>
            </a:pPr>
            <a:endParaRPr lang="en-US" dirty="0"/>
          </a:p>
        </p:txBody>
      </p:sp>
    </p:spTree>
    <p:extLst>
      <p:ext uri="{BB962C8B-B14F-4D97-AF65-F5344CB8AC3E}">
        <p14:creationId xmlns:p14="http://schemas.microsoft.com/office/powerpoint/2010/main" val="2198457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Also, Can I just Remind?</a:t>
            </a:r>
          </a:p>
        </p:txBody>
      </p:sp>
      <p:sp>
        <p:nvSpPr>
          <p:cNvPr id="3" name="Content Placeholder 2"/>
          <p:cNvSpPr>
            <a:spLocks noGrp="1"/>
          </p:cNvSpPr>
          <p:nvPr>
            <p:ph idx="1"/>
          </p:nvPr>
        </p:nvSpPr>
        <p:spPr/>
        <p:txBody>
          <a:bodyPr/>
          <a:lstStyle/>
          <a:p>
            <a:pPr>
              <a:buNone/>
            </a:pPr>
            <a:r>
              <a:rPr lang="en-US" u="sng" dirty="0"/>
              <a:t>How to correctly pluralize the last name Logan</a:t>
            </a:r>
          </a:p>
          <a:p>
            <a:endParaRPr lang="en-US" dirty="0"/>
          </a:p>
          <a:p>
            <a:pPr>
              <a:buNone/>
            </a:pPr>
            <a:r>
              <a:rPr lang="en-US" dirty="0"/>
              <a:t>			</a:t>
            </a:r>
            <a:r>
              <a:rPr lang="en-US" sz="3600" dirty="0"/>
              <a:t>	LOGANS</a:t>
            </a:r>
            <a:endParaRPr lang="en-US" dirty="0"/>
          </a:p>
          <a:p>
            <a:endParaRPr lang="en-US" dirty="0"/>
          </a:p>
          <a:p>
            <a:endParaRPr lang="en-US" dirty="0"/>
          </a:p>
          <a:p>
            <a:pPr>
              <a:buNone/>
            </a:pPr>
            <a:r>
              <a:rPr lang="en-US" dirty="0"/>
              <a:t>If you write Logan’s, it’s as if there is a dude named Logan and he has something. </a:t>
            </a:r>
          </a:p>
          <a:p>
            <a:pPr>
              <a:buNone/>
            </a:pPr>
            <a:endParaRPr lang="en-US" dirty="0"/>
          </a:p>
          <a:p>
            <a:pPr lvl="1">
              <a:buNone/>
            </a:pPr>
            <a:r>
              <a:rPr lang="en-US" dirty="0"/>
              <a:t>Ex/  Bobo took Logan’s slime.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Assignment	</a:t>
            </a:r>
          </a:p>
        </p:txBody>
      </p:sp>
      <p:sp>
        <p:nvSpPr>
          <p:cNvPr id="3" name="Content Placeholder 2"/>
          <p:cNvSpPr>
            <a:spLocks noGrp="1"/>
          </p:cNvSpPr>
          <p:nvPr>
            <p:ph idx="1"/>
          </p:nvPr>
        </p:nvSpPr>
        <p:spPr>
          <a:xfrm>
            <a:off x="457200" y="1752600"/>
            <a:ext cx="8229600" cy="5105400"/>
          </a:xfrm>
        </p:spPr>
        <p:txBody>
          <a:bodyPr>
            <a:normAutofit/>
          </a:bodyPr>
          <a:lstStyle/>
          <a:p>
            <a:r>
              <a:rPr lang="en-US" dirty="0"/>
              <a:t>Step 1 – Read through your analysis from your SRA on chapter 6 and determine the level. </a:t>
            </a:r>
          </a:p>
          <a:p>
            <a:pPr lvl="1"/>
            <a:r>
              <a:rPr lang="en-US" dirty="0"/>
              <a:t>You analyzed for more than one topic (characterization/ some of you did theme), so be sure to level them separately</a:t>
            </a:r>
          </a:p>
          <a:p>
            <a:r>
              <a:rPr lang="en-US" dirty="0"/>
              <a:t>Step 2 – Write the level at the end of your analysis</a:t>
            </a:r>
          </a:p>
          <a:p>
            <a:r>
              <a:rPr lang="en-US" dirty="0"/>
              <a:t>Step 3 – Your goal is to take your analysis to the next level by editing out the things from our list and adding in more explanation. You will do this with the SRA we will work on for chapter 8.</a:t>
            </a:r>
          </a:p>
          <a:p>
            <a:pPr lvl="1"/>
            <a:r>
              <a:rPr lang="en-US" dirty="0"/>
              <a:t>You should look at your analysis for chapter 6 to make sure you go deeper in your analysis for the SRA on chapter 8. I want you to try to do the theme portion on the SRA with the characterization for chapter 8. </a:t>
            </a:r>
          </a:p>
          <a:p>
            <a:pPr lvl="1">
              <a:buNone/>
            </a:pPr>
            <a:endParaRPr lang="en-US" dirty="0"/>
          </a:p>
          <a:p>
            <a:pPr marL="114300" indent="0">
              <a:buNone/>
            </a:pPr>
            <a:endParaRPr lang="en-US" dirty="0"/>
          </a:p>
        </p:txBody>
      </p:sp>
    </p:spTree>
    <p:extLst>
      <p:ext uri="{BB962C8B-B14F-4D97-AF65-F5344CB8AC3E}">
        <p14:creationId xmlns:p14="http://schemas.microsoft.com/office/powerpoint/2010/main" val="312620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Plan</a:t>
            </a:r>
          </a:p>
        </p:txBody>
      </p:sp>
      <p:sp>
        <p:nvSpPr>
          <p:cNvPr id="3" name="Content Placeholder 2"/>
          <p:cNvSpPr>
            <a:spLocks noGrp="1"/>
          </p:cNvSpPr>
          <p:nvPr>
            <p:ph idx="1"/>
          </p:nvPr>
        </p:nvSpPr>
        <p:spPr/>
        <p:txBody>
          <a:bodyPr>
            <a:normAutofit fontScale="92500"/>
          </a:bodyPr>
          <a:lstStyle/>
          <a:p>
            <a:r>
              <a:rPr lang="en-US" dirty="0"/>
              <a:t>We will take a closer look on the analysis column of the SRA from chapter 6</a:t>
            </a:r>
          </a:p>
          <a:p>
            <a:pPr>
              <a:buNone/>
            </a:pPr>
            <a:endParaRPr lang="en-US" dirty="0"/>
          </a:p>
          <a:p>
            <a:r>
              <a:rPr lang="en-US" dirty="0"/>
              <a:t>Examine the examples of the 3 levels of analysis. We will use SRAs from last year as examples. </a:t>
            </a:r>
          </a:p>
          <a:p>
            <a:pPr>
              <a:buNone/>
            </a:pPr>
            <a:endParaRPr lang="en-US" dirty="0"/>
          </a:p>
          <a:p>
            <a:r>
              <a:rPr lang="en-US" dirty="0"/>
              <a:t>Review the analysis portion of your SRA and decide what level your analysis is for chapter 6 SRA to help improve.</a:t>
            </a:r>
          </a:p>
          <a:p>
            <a:pPr>
              <a:buNone/>
            </a:pPr>
            <a:endParaRPr lang="en-US" dirty="0"/>
          </a:p>
          <a:p>
            <a:r>
              <a:rPr lang="en-US" dirty="0"/>
              <a:t>Work on a new SRA for chapter 8, making new adjustments to deepen our analysis. </a:t>
            </a:r>
          </a:p>
          <a:p>
            <a:pPr>
              <a:buNone/>
            </a:pPr>
            <a:endParaRPr lang="en-US" dirty="0"/>
          </a:p>
          <a:p>
            <a:endParaRPr lang="en-US" dirty="0"/>
          </a:p>
        </p:txBody>
      </p:sp>
    </p:spTree>
    <p:extLst>
      <p:ext uri="{BB962C8B-B14F-4D97-AF65-F5344CB8AC3E}">
        <p14:creationId xmlns:p14="http://schemas.microsoft.com/office/powerpoint/2010/main" val="26237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600200"/>
            <a:ext cx="8260672" cy="4724400"/>
          </a:xfrm>
        </p:spPr>
        <p:txBody>
          <a:bodyPr>
            <a:normAutofit/>
          </a:bodyPr>
          <a:lstStyle/>
          <a:p>
            <a:r>
              <a:rPr lang="en-US" sz="6600" dirty="0"/>
              <a:t>Analysis Expectations</a:t>
            </a:r>
          </a:p>
        </p:txBody>
      </p:sp>
    </p:spTree>
    <p:extLst>
      <p:ext uri="{BB962C8B-B14F-4D97-AF65-F5344CB8AC3E}">
        <p14:creationId xmlns:p14="http://schemas.microsoft.com/office/powerpoint/2010/main" val="189847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Strong analysis</a:t>
            </a:r>
          </a:p>
        </p:txBody>
      </p:sp>
      <p:sp>
        <p:nvSpPr>
          <p:cNvPr id="3" name="Content Placeholder 2"/>
          <p:cNvSpPr>
            <a:spLocks noGrp="1"/>
          </p:cNvSpPr>
          <p:nvPr>
            <p:ph idx="1"/>
          </p:nvPr>
        </p:nvSpPr>
        <p:spPr/>
        <p:txBody>
          <a:bodyPr>
            <a:normAutofit fontScale="77500" lnSpcReduction="20000"/>
          </a:bodyPr>
          <a:lstStyle/>
          <a:p>
            <a:r>
              <a:rPr lang="en-US" dirty="0"/>
              <a:t>Has a focus -  characterization/theme</a:t>
            </a:r>
          </a:p>
          <a:p>
            <a:endParaRPr lang="en-US" dirty="0"/>
          </a:p>
          <a:p>
            <a:r>
              <a:rPr lang="en-US" dirty="0"/>
              <a:t>Explains the deeper significance **Gets to the underlying meaning** Why does this matter? Why is it important? </a:t>
            </a:r>
          </a:p>
          <a:p>
            <a:pPr lvl="1"/>
            <a:r>
              <a:rPr lang="en-US" b="1" dirty="0"/>
              <a:t>For characterization- </a:t>
            </a:r>
            <a:r>
              <a:rPr lang="en-US" dirty="0"/>
              <a:t>how does this moment show specific traits? Why does this matter to the character and/or story? </a:t>
            </a:r>
          </a:p>
          <a:p>
            <a:pPr lvl="1"/>
            <a:r>
              <a:rPr lang="en-US" b="1" dirty="0"/>
              <a:t>For theme- </a:t>
            </a:r>
            <a:r>
              <a:rPr lang="en-US" dirty="0"/>
              <a:t>What is the author trying to reveal about life or human nature? What is everyone (the reader) supposed to learn about this? How does this apply to anyone’s life?</a:t>
            </a:r>
          </a:p>
          <a:p>
            <a:pPr marL="114300" indent="0">
              <a:buNone/>
            </a:pPr>
            <a:endParaRPr lang="en-US" dirty="0"/>
          </a:p>
          <a:p>
            <a:r>
              <a:rPr lang="en-US" dirty="0"/>
              <a:t>Does not just summarize or restate</a:t>
            </a:r>
          </a:p>
          <a:p>
            <a:pPr marL="114300" indent="0">
              <a:buNone/>
            </a:pPr>
            <a:endParaRPr lang="en-US" dirty="0"/>
          </a:p>
          <a:p>
            <a:r>
              <a:rPr lang="en-US" dirty="0"/>
              <a:t>Does not just make a prediction about something being important later</a:t>
            </a:r>
          </a:p>
          <a:p>
            <a:endParaRPr lang="en-US" dirty="0"/>
          </a:p>
          <a:p>
            <a:r>
              <a:rPr lang="en-US" dirty="0"/>
              <a:t>Stays ON POINT</a:t>
            </a:r>
          </a:p>
          <a:p>
            <a:pPr marL="114300" indent="0">
              <a:buNone/>
            </a:pPr>
            <a:endParaRPr lang="en-US" dirty="0"/>
          </a:p>
          <a:p>
            <a:endParaRPr lang="en-US" dirty="0"/>
          </a:p>
          <a:p>
            <a:endParaRPr lang="en-US" dirty="0"/>
          </a:p>
        </p:txBody>
      </p:sp>
    </p:spTree>
    <p:extLst>
      <p:ext uri="{BB962C8B-B14F-4D97-AF65-F5344CB8AC3E}">
        <p14:creationId xmlns:p14="http://schemas.microsoft.com/office/powerpoint/2010/main" val="26237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382000" cy="4953000"/>
          </a:xfrm>
        </p:spPr>
        <p:txBody>
          <a:bodyPr>
            <a:normAutofit fontScale="90000"/>
          </a:bodyPr>
          <a:lstStyle/>
          <a:p>
            <a:r>
              <a:rPr lang="en-US" sz="11500" dirty="0">
                <a:solidFill>
                  <a:srgbClr val="00B0F0"/>
                </a:solidFill>
              </a:rPr>
              <a:t>The</a:t>
            </a:r>
            <a:r>
              <a:rPr lang="en-US" sz="11500" dirty="0"/>
              <a:t> </a:t>
            </a:r>
            <a:br>
              <a:rPr lang="en-US" sz="11500" dirty="0"/>
            </a:br>
            <a:r>
              <a:rPr lang="en-US" sz="11500" dirty="0">
                <a:solidFill>
                  <a:srgbClr val="0070C0"/>
                </a:solidFill>
              </a:rPr>
              <a:t>THREE</a:t>
            </a:r>
            <a:r>
              <a:rPr lang="en-US" sz="11500" dirty="0"/>
              <a:t> </a:t>
            </a:r>
            <a:br>
              <a:rPr lang="en-US" sz="11500" dirty="0"/>
            </a:br>
            <a:r>
              <a:rPr lang="en-US" sz="11500" dirty="0">
                <a:solidFill>
                  <a:srgbClr val="002060"/>
                </a:solidFill>
              </a:rPr>
              <a:t>levels</a:t>
            </a:r>
          </a:p>
        </p:txBody>
      </p:sp>
    </p:spTree>
    <p:extLst>
      <p:ext uri="{BB962C8B-B14F-4D97-AF65-F5344CB8AC3E}">
        <p14:creationId xmlns:p14="http://schemas.microsoft.com/office/powerpoint/2010/main" val="3917864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Level 1 - analysis</a:t>
            </a:r>
          </a:p>
        </p:txBody>
      </p:sp>
      <p:sp>
        <p:nvSpPr>
          <p:cNvPr id="3" name="Content Placeholder 2"/>
          <p:cNvSpPr>
            <a:spLocks noGrp="1"/>
          </p:cNvSpPr>
          <p:nvPr>
            <p:ph idx="1"/>
          </p:nvPr>
        </p:nvSpPr>
        <p:spPr>
          <a:xfrm>
            <a:off x="457200" y="1752600"/>
            <a:ext cx="1828800" cy="4373563"/>
          </a:xfrm>
        </p:spPr>
        <p:txBody>
          <a:bodyPr>
            <a:normAutofit fontScale="92500" lnSpcReduction="10000"/>
          </a:bodyPr>
          <a:lstStyle/>
          <a:p>
            <a:pPr marL="114300" indent="0">
              <a:buNone/>
            </a:pPr>
            <a:r>
              <a:rPr lang="en-US" b="1" dirty="0"/>
              <a:t>Super brief summary of the summary </a:t>
            </a:r>
            <a:r>
              <a:rPr lang="en-US" dirty="0"/>
              <a:t>The Logan children are happy about the success of their revenge on the white school bus.</a:t>
            </a:r>
          </a:p>
          <a:p>
            <a:pPr marL="114300" indent="0">
              <a:buNone/>
            </a:pPr>
            <a:endParaRPr lang="en-US" dirty="0"/>
          </a:p>
          <a:p>
            <a:pPr marL="114300" indent="0">
              <a:buNone/>
            </a:pPr>
            <a:endParaRPr lang="en-US" dirty="0"/>
          </a:p>
        </p:txBody>
      </p:sp>
      <p:sp>
        <p:nvSpPr>
          <p:cNvPr id="5" name="TextBox 4"/>
          <p:cNvSpPr txBox="1"/>
          <p:nvPr/>
        </p:nvSpPr>
        <p:spPr>
          <a:xfrm>
            <a:off x="2438400" y="1828800"/>
            <a:ext cx="6477000" cy="1477328"/>
          </a:xfrm>
          <a:prstGeom prst="rect">
            <a:avLst/>
          </a:prstGeom>
          <a:noFill/>
        </p:spPr>
        <p:txBody>
          <a:bodyPr wrap="square" rtlCol="0">
            <a:spAutoFit/>
          </a:bodyPr>
          <a:lstStyle/>
          <a:p>
            <a:r>
              <a:rPr lang="en-US" b="1" dirty="0"/>
              <a:t>Analysis</a:t>
            </a:r>
            <a:endParaRPr lang="en-US" dirty="0"/>
          </a:p>
          <a:p>
            <a:endParaRPr lang="en-US" b="1" dirty="0"/>
          </a:p>
          <a:p>
            <a:r>
              <a:rPr lang="en-US" dirty="0"/>
              <a:t>This is significant because </a:t>
            </a:r>
            <a:r>
              <a:rPr lang="en-US" dirty="0">
                <a:solidFill>
                  <a:srgbClr val="00B0F0"/>
                </a:solidFill>
              </a:rPr>
              <a:t>it shows the importance of their unity as a family. The Logan kids are bonded and stick together.</a:t>
            </a:r>
          </a:p>
        </p:txBody>
      </p:sp>
    </p:spTree>
    <p:extLst>
      <p:ext uri="{BB962C8B-B14F-4D97-AF65-F5344CB8AC3E}">
        <p14:creationId xmlns:p14="http://schemas.microsoft.com/office/powerpoint/2010/main" val="222177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Level 2 - analysis</a:t>
            </a:r>
          </a:p>
        </p:txBody>
      </p:sp>
      <p:sp>
        <p:nvSpPr>
          <p:cNvPr id="3" name="Content Placeholder 2"/>
          <p:cNvSpPr>
            <a:spLocks noGrp="1"/>
          </p:cNvSpPr>
          <p:nvPr>
            <p:ph idx="1"/>
          </p:nvPr>
        </p:nvSpPr>
        <p:spPr>
          <a:xfrm>
            <a:off x="457200" y="1752600"/>
            <a:ext cx="1828800" cy="4373563"/>
          </a:xfrm>
        </p:spPr>
        <p:txBody>
          <a:bodyPr>
            <a:normAutofit fontScale="92500" lnSpcReduction="10000"/>
          </a:bodyPr>
          <a:lstStyle/>
          <a:p>
            <a:pPr marL="114300" indent="0">
              <a:buNone/>
            </a:pPr>
            <a:r>
              <a:rPr lang="en-US" b="1" dirty="0"/>
              <a:t>Super brief summary of the summary </a:t>
            </a:r>
            <a:r>
              <a:rPr lang="en-US" dirty="0"/>
              <a:t>The Logan children are happy about the success of their revenge on the white school bus.</a:t>
            </a:r>
          </a:p>
          <a:p>
            <a:pPr marL="114300" indent="0">
              <a:buNone/>
            </a:pPr>
            <a:endParaRPr lang="en-US" dirty="0"/>
          </a:p>
          <a:p>
            <a:pPr marL="114300" indent="0">
              <a:buNone/>
            </a:pPr>
            <a:endParaRPr lang="en-US" dirty="0"/>
          </a:p>
        </p:txBody>
      </p:sp>
      <p:sp>
        <p:nvSpPr>
          <p:cNvPr id="5" name="TextBox 4"/>
          <p:cNvSpPr txBox="1"/>
          <p:nvPr/>
        </p:nvSpPr>
        <p:spPr>
          <a:xfrm>
            <a:off x="2438400" y="1828800"/>
            <a:ext cx="6477000" cy="2308324"/>
          </a:xfrm>
          <a:prstGeom prst="rect">
            <a:avLst/>
          </a:prstGeom>
          <a:noFill/>
        </p:spPr>
        <p:txBody>
          <a:bodyPr wrap="square" rtlCol="0">
            <a:spAutoFit/>
          </a:bodyPr>
          <a:lstStyle/>
          <a:p>
            <a:r>
              <a:rPr lang="en-US" b="1" dirty="0"/>
              <a:t>Analysis</a:t>
            </a:r>
            <a:endParaRPr lang="en-US" dirty="0"/>
          </a:p>
          <a:p>
            <a:endParaRPr lang="en-US" b="1" dirty="0"/>
          </a:p>
          <a:p>
            <a:r>
              <a:rPr lang="en-US" dirty="0"/>
              <a:t>The theme is family. This is significant because </a:t>
            </a:r>
            <a:r>
              <a:rPr lang="en-US" dirty="0">
                <a:solidFill>
                  <a:srgbClr val="00B0F0"/>
                </a:solidFill>
              </a:rPr>
              <a:t>it shows the importance of their unity as a family. The Logan kids are bonded and stick together.  </a:t>
            </a:r>
            <a:r>
              <a:rPr lang="en-US" dirty="0">
                <a:solidFill>
                  <a:srgbClr val="0070C0"/>
                </a:solidFill>
              </a:rPr>
              <a:t>They are able to work together, and they could only gain success that way. If they were unable to rely on each other the plan would never go through. </a:t>
            </a:r>
            <a:endParaRPr lang="en-US" dirty="0">
              <a:solidFill>
                <a:srgbClr val="00B0F0"/>
              </a:solidFill>
            </a:endParaRPr>
          </a:p>
        </p:txBody>
      </p:sp>
    </p:spTree>
    <p:extLst>
      <p:ext uri="{BB962C8B-B14F-4D97-AF65-F5344CB8AC3E}">
        <p14:creationId xmlns:p14="http://schemas.microsoft.com/office/powerpoint/2010/main" val="2221774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Level 3- analysis</a:t>
            </a:r>
          </a:p>
        </p:txBody>
      </p:sp>
      <p:sp>
        <p:nvSpPr>
          <p:cNvPr id="3" name="Content Placeholder 2"/>
          <p:cNvSpPr>
            <a:spLocks noGrp="1"/>
          </p:cNvSpPr>
          <p:nvPr>
            <p:ph idx="1"/>
          </p:nvPr>
        </p:nvSpPr>
        <p:spPr>
          <a:xfrm>
            <a:off x="457200" y="1752600"/>
            <a:ext cx="1828800" cy="4373563"/>
          </a:xfrm>
        </p:spPr>
        <p:txBody>
          <a:bodyPr>
            <a:normAutofit fontScale="92500" lnSpcReduction="10000"/>
          </a:bodyPr>
          <a:lstStyle/>
          <a:p>
            <a:pPr marL="114300" indent="0">
              <a:buNone/>
            </a:pPr>
            <a:r>
              <a:rPr lang="en-US" b="1" dirty="0"/>
              <a:t>Super brief summary of the summary </a:t>
            </a:r>
            <a:r>
              <a:rPr lang="en-US" dirty="0"/>
              <a:t>The Logan children are happy about the success of their revenge on the white school bus.</a:t>
            </a:r>
          </a:p>
          <a:p>
            <a:pPr marL="114300" indent="0">
              <a:buNone/>
            </a:pPr>
            <a:endParaRPr lang="en-US" dirty="0"/>
          </a:p>
          <a:p>
            <a:pPr marL="114300" indent="0">
              <a:buNone/>
            </a:pPr>
            <a:endParaRPr lang="en-US" dirty="0"/>
          </a:p>
        </p:txBody>
      </p:sp>
      <p:sp>
        <p:nvSpPr>
          <p:cNvPr id="5" name="TextBox 4"/>
          <p:cNvSpPr txBox="1"/>
          <p:nvPr/>
        </p:nvSpPr>
        <p:spPr>
          <a:xfrm>
            <a:off x="2438400" y="1828800"/>
            <a:ext cx="6477000" cy="3693319"/>
          </a:xfrm>
          <a:prstGeom prst="rect">
            <a:avLst/>
          </a:prstGeom>
          <a:noFill/>
        </p:spPr>
        <p:txBody>
          <a:bodyPr wrap="square" rtlCol="0">
            <a:spAutoFit/>
          </a:bodyPr>
          <a:lstStyle/>
          <a:p>
            <a:r>
              <a:rPr lang="en-US" b="1" dirty="0"/>
              <a:t>Analysis</a:t>
            </a:r>
            <a:endParaRPr lang="en-US" dirty="0"/>
          </a:p>
          <a:p>
            <a:endParaRPr lang="en-US" b="1" dirty="0"/>
          </a:p>
          <a:p>
            <a:r>
              <a:rPr lang="en-US" dirty="0"/>
              <a:t>A united family offers a sense of strength to overcome hardships in life. This is significant because </a:t>
            </a:r>
            <a:r>
              <a:rPr lang="en-US" dirty="0">
                <a:solidFill>
                  <a:srgbClr val="00B0F0"/>
                </a:solidFill>
              </a:rPr>
              <a:t>it shows the importance of having unity in any family. The Logan kids are bonded and stick together.  </a:t>
            </a:r>
            <a:r>
              <a:rPr lang="en-US" dirty="0">
                <a:solidFill>
                  <a:srgbClr val="0070C0"/>
                </a:solidFill>
              </a:rPr>
              <a:t>They are able to work together, and they could only gain success that way. If they were unable to rely on each other the plan with the bus would never go through. </a:t>
            </a:r>
            <a:r>
              <a:rPr lang="en-US" dirty="0">
                <a:solidFill>
                  <a:srgbClr val="002060"/>
                </a:solidFill>
              </a:rPr>
              <a:t>In a time when they are constantly faced with unfair circumstances they prove that being united together is best. </a:t>
            </a:r>
            <a:r>
              <a:rPr lang="en-US" dirty="0">
                <a:solidFill>
                  <a:srgbClr val="7030A0"/>
                </a:solidFill>
              </a:rPr>
              <a:t>Sticking together gives anyone the strength and confidence to stand up for themselves</a:t>
            </a:r>
            <a:r>
              <a:rPr lang="en-US" dirty="0">
                <a:solidFill>
                  <a:srgbClr val="002060"/>
                </a:solidFill>
              </a:rPr>
              <a:t>. </a:t>
            </a:r>
          </a:p>
        </p:txBody>
      </p:sp>
    </p:spTree>
    <p:extLst>
      <p:ext uri="{BB962C8B-B14F-4D97-AF65-F5344CB8AC3E}">
        <p14:creationId xmlns:p14="http://schemas.microsoft.com/office/powerpoint/2010/main" val="2221774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CF3F80"/>
                </a:solidFill>
              </a:rPr>
              <a:t>SURPRISE !!! There’s a Level 4!!!</a:t>
            </a:r>
            <a:br>
              <a:rPr lang="en-US" dirty="0">
                <a:solidFill>
                  <a:srgbClr val="CF3F80"/>
                </a:solidFill>
              </a:rPr>
            </a:br>
            <a:r>
              <a:rPr lang="en-US" sz="1800" dirty="0">
                <a:solidFill>
                  <a:srgbClr val="002060"/>
                </a:solidFill>
              </a:rPr>
              <a:t>Think of this as an extension task when you are ready for it</a:t>
            </a:r>
          </a:p>
        </p:txBody>
      </p:sp>
      <p:sp>
        <p:nvSpPr>
          <p:cNvPr id="3" name="Content Placeholder 2"/>
          <p:cNvSpPr>
            <a:spLocks noGrp="1"/>
          </p:cNvSpPr>
          <p:nvPr>
            <p:ph idx="1"/>
          </p:nvPr>
        </p:nvSpPr>
        <p:spPr>
          <a:xfrm>
            <a:off x="457200" y="1752600"/>
            <a:ext cx="1828800" cy="4373563"/>
          </a:xfrm>
        </p:spPr>
        <p:txBody>
          <a:bodyPr>
            <a:normAutofit fontScale="92500" lnSpcReduction="10000"/>
          </a:bodyPr>
          <a:lstStyle/>
          <a:p>
            <a:pPr marL="114300" indent="0">
              <a:buNone/>
            </a:pPr>
            <a:r>
              <a:rPr lang="en-US" b="1" dirty="0"/>
              <a:t>Super brief summary of the summary </a:t>
            </a:r>
            <a:r>
              <a:rPr lang="en-US" dirty="0"/>
              <a:t>The Logan children are happy about the success of their revenge on the white school bus.</a:t>
            </a:r>
          </a:p>
          <a:p>
            <a:pPr marL="114300" indent="0">
              <a:buNone/>
            </a:pPr>
            <a:endParaRPr lang="en-US" dirty="0"/>
          </a:p>
          <a:p>
            <a:pPr marL="114300" indent="0">
              <a:buNone/>
            </a:pPr>
            <a:endParaRPr lang="en-US" dirty="0"/>
          </a:p>
        </p:txBody>
      </p:sp>
      <p:sp>
        <p:nvSpPr>
          <p:cNvPr id="5" name="TextBox 4"/>
          <p:cNvSpPr txBox="1"/>
          <p:nvPr/>
        </p:nvSpPr>
        <p:spPr>
          <a:xfrm>
            <a:off x="2286000" y="1600200"/>
            <a:ext cx="6629400" cy="4801314"/>
          </a:xfrm>
          <a:prstGeom prst="rect">
            <a:avLst/>
          </a:prstGeom>
          <a:noFill/>
        </p:spPr>
        <p:txBody>
          <a:bodyPr wrap="square" rtlCol="0">
            <a:spAutoFit/>
          </a:bodyPr>
          <a:lstStyle/>
          <a:p>
            <a:r>
              <a:rPr lang="en-US" b="1" dirty="0"/>
              <a:t>Analysis</a:t>
            </a:r>
            <a:endParaRPr lang="en-US" dirty="0"/>
          </a:p>
          <a:p>
            <a:endParaRPr lang="en-US" b="1" dirty="0"/>
          </a:p>
          <a:p>
            <a:r>
              <a:rPr lang="en-US" dirty="0"/>
              <a:t>A united family offers a sense of strength to overcome hardships in life. This is significant because </a:t>
            </a:r>
            <a:r>
              <a:rPr lang="en-US" dirty="0">
                <a:solidFill>
                  <a:srgbClr val="00B0F0"/>
                </a:solidFill>
              </a:rPr>
              <a:t>it shows the importance of having unity in any family. The Logan kids are bonded and stick together.  </a:t>
            </a:r>
            <a:r>
              <a:rPr lang="en-US" dirty="0">
                <a:solidFill>
                  <a:srgbClr val="0070C0"/>
                </a:solidFill>
              </a:rPr>
              <a:t>They are able to work together, and they could only gain success that way. If they were unable to rely on each </a:t>
            </a:r>
            <a:r>
              <a:rPr lang="en-US">
                <a:solidFill>
                  <a:srgbClr val="0070C0"/>
                </a:solidFill>
              </a:rPr>
              <a:t>other the </a:t>
            </a:r>
            <a:r>
              <a:rPr lang="en-US" dirty="0">
                <a:solidFill>
                  <a:srgbClr val="0070C0"/>
                </a:solidFill>
              </a:rPr>
              <a:t>plan for the bus would never go through. </a:t>
            </a:r>
            <a:r>
              <a:rPr lang="en-US" dirty="0">
                <a:solidFill>
                  <a:srgbClr val="002060"/>
                </a:solidFill>
              </a:rPr>
              <a:t>In a time when they are constantly faced with unfair circumstances they prove that being united together is best. </a:t>
            </a:r>
            <a:r>
              <a:rPr lang="en-US" dirty="0">
                <a:solidFill>
                  <a:srgbClr val="7030A0"/>
                </a:solidFill>
              </a:rPr>
              <a:t>Sticking together gives anyone the strength and confidence to stand up for themselves</a:t>
            </a:r>
            <a:r>
              <a:rPr lang="en-US" dirty="0">
                <a:solidFill>
                  <a:srgbClr val="002060"/>
                </a:solidFill>
              </a:rPr>
              <a:t>.</a:t>
            </a:r>
          </a:p>
          <a:p>
            <a:endParaRPr lang="en-US" dirty="0">
              <a:solidFill>
                <a:srgbClr val="002060"/>
              </a:solidFill>
            </a:endParaRPr>
          </a:p>
          <a:p>
            <a:r>
              <a:rPr lang="en-US" b="1" dirty="0">
                <a:solidFill>
                  <a:srgbClr val="CF3F80"/>
                </a:solidFill>
              </a:rPr>
              <a:t>LEVEL 4 – Look at it in another way to deepen analysis-</a:t>
            </a:r>
          </a:p>
          <a:p>
            <a:pPr>
              <a:buFontTx/>
              <a:buChar char="-"/>
            </a:pPr>
            <a:r>
              <a:rPr lang="en-US" b="1" dirty="0">
                <a:solidFill>
                  <a:srgbClr val="CF3F80"/>
                </a:solidFill>
              </a:rPr>
              <a:t>What does this show about human nature?</a:t>
            </a:r>
          </a:p>
          <a:p>
            <a:pPr>
              <a:buFontTx/>
              <a:buChar char="-"/>
            </a:pPr>
            <a:r>
              <a:rPr lang="en-US" b="1" dirty="0">
                <a:solidFill>
                  <a:srgbClr val="CF3F80"/>
                </a:solidFill>
              </a:rPr>
              <a:t>What does this reveal about life?</a:t>
            </a:r>
          </a:p>
        </p:txBody>
      </p:sp>
    </p:spTree>
    <p:extLst>
      <p:ext uri="{BB962C8B-B14F-4D97-AF65-F5344CB8AC3E}">
        <p14:creationId xmlns:p14="http://schemas.microsoft.com/office/powerpoint/2010/main" val="2221774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1048</TotalTime>
  <Words>952</Words>
  <Application>Microsoft Office PowerPoint</Application>
  <PresentationFormat>On-screen Show (4:3)</PresentationFormat>
  <Paragraphs>78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Book Antiqua</vt:lpstr>
      <vt:lpstr>Century Gothic</vt:lpstr>
      <vt:lpstr>Apothecary</vt:lpstr>
      <vt:lpstr>SRA – Deepen The Analysis</vt:lpstr>
      <vt:lpstr>Today’s Plan</vt:lpstr>
      <vt:lpstr>Analysis Expectations</vt:lpstr>
      <vt:lpstr>Strong analysis</vt:lpstr>
      <vt:lpstr>The  THREE  levels</vt:lpstr>
      <vt:lpstr>Level 1 - analysis</vt:lpstr>
      <vt:lpstr>Level 2 - analysis</vt:lpstr>
      <vt:lpstr>Level 3- analysis</vt:lpstr>
      <vt:lpstr>SURPRISE !!! There’s a Level 4!!! Think of this as an extension task when you are ready for it</vt:lpstr>
      <vt:lpstr> Strengthening your Writing: Editing out the parts you really don’t need</vt:lpstr>
      <vt:lpstr>Also, Can I just Remind?</vt:lpstr>
      <vt:lpstr>Your Assignment </vt:lpstr>
    </vt:vector>
  </TitlesOfParts>
  <Company>MBUSD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Dana Vaccaro</dc:creator>
  <cp:lastModifiedBy>Trisha</cp:lastModifiedBy>
  <cp:revision>47</cp:revision>
  <dcterms:created xsi:type="dcterms:W3CDTF">2016-04-26T15:02:54Z</dcterms:created>
  <dcterms:modified xsi:type="dcterms:W3CDTF">2019-11-06T02:26:40Z</dcterms:modified>
</cp:coreProperties>
</file>