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71" r:id="rId4"/>
    <p:sldId id="272" r:id="rId5"/>
    <p:sldId id="258" r:id="rId6"/>
    <p:sldId id="259" r:id="rId7"/>
    <p:sldId id="262" r:id="rId8"/>
    <p:sldId id="260" r:id="rId9"/>
    <p:sldId id="263" r:id="rId10"/>
    <p:sldId id="264" r:id="rId11"/>
    <p:sldId id="265" r:id="rId12"/>
    <p:sldId id="266" r:id="rId13"/>
    <p:sldId id="267" r:id="rId14"/>
    <p:sldId id="26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464234" y="381001"/>
            <a:ext cx="8229600" cy="2209800"/>
          </a:xfrm>
        </p:spPr>
        <p:txBody>
          <a:bodyPr lIns="45720" rIns="228600"/>
          <a:lstStyle>
            <a:lvl1pPr marL="0" algn="r">
              <a:defRPr sz="4800"/>
            </a:lvl1pPr>
            <a:extLst/>
          </a:lstStyle>
          <a:p>
            <a:r>
              <a:rPr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5" name="Date Placeholder 9"/>
          <p:cNvSpPr>
            <a:spLocks noGrp="1"/>
          </p:cNvSpPr>
          <p:nvPr>
            <p:ph type="dt" sz="half" idx="10"/>
          </p:nvPr>
        </p:nvSpPr>
        <p:spPr>
          <a:xfrm>
            <a:off x="5562600" y="6508750"/>
            <a:ext cx="3001963" cy="274638"/>
          </a:xfrm>
        </p:spPr>
        <p:txBody>
          <a:bodyPr vert="horz" rtlCol="0"/>
          <a:lstStyle>
            <a:lvl1pPr>
              <a:defRPr/>
            </a:lvl1pPr>
            <a:extLst/>
          </a:lstStyle>
          <a:p>
            <a:pPr>
              <a:defRPr/>
            </a:pPr>
            <a:fld id="{4AFC467C-A4F2-472F-9073-27954121C97B}" type="datetimeFigureOut">
              <a:rPr lang="en-US"/>
              <a:pPr>
                <a:defRPr/>
              </a:pPr>
              <a:t>10/28/2019</a:t>
            </a:fld>
            <a:endParaRPr lang="en-US"/>
          </a:p>
        </p:txBody>
      </p:sp>
      <p:sp>
        <p:nvSpPr>
          <p:cNvPr id="6" name="Slide Number Placeholder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0217519B-55C4-4AA1-8856-C5CD81293808}" type="slidenum">
              <a:rPr lang="en-US"/>
              <a:pPr>
                <a:defRPr/>
              </a:pPr>
              <a:t>‹#›</a:t>
            </a:fld>
            <a:endParaRPr lang="en-US"/>
          </a:p>
        </p:txBody>
      </p:sp>
      <p:sp>
        <p:nvSpPr>
          <p:cNvPr id="7" name="Footer Placehold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164055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C356801C-1F36-4C1F-A749-0F5A80FC0589}" type="datetimeFigureOut">
              <a:rPr lang="en-US"/>
              <a:pPr>
                <a:defRPr/>
              </a:pPr>
              <a:t>10/28/2019</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EE1E99C4-5AEA-4B10-A19B-8D0C7BADE9A0}" type="slidenum">
              <a:rPr lang="en-US"/>
              <a:pPr>
                <a:defRPr/>
              </a:pPr>
              <a:t>‹#›</a:t>
            </a:fld>
            <a:endParaRPr lang="en-US"/>
          </a:p>
        </p:txBody>
      </p:sp>
    </p:spTree>
    <p:extLst>
      <p:ext uri="{BB962C8B-B14F-4D97-AF65-F5344CB8AC3E}">
        <p14:creationId xmlns:p14="http://schemas.microsoft.com/office/powerpoint/2010/main" val="308536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10"/>
          </p:nvPr>
        </p:nvSpPr>
        <p:spPr/>
        <p:txBody>
          <a:bodyPr/>
          <a:lstStyle>
            <a:lvl1pPr>
              <a:defRPr/>
            </a:lvl1pPr>
          </a:lstStyle>
          <a:p>
            <a:pPr>
              <a:defRPr/>
            </a:pPr>
            <a:endParaRPr lang="en-US"/>
          </a:p>
        </p:txBody>
      </p:sp>
      <p:sp>
        <p:nvSpPr>
          <p:cNvPr id="5" name="Date Placeholder 13"/>
          <p:cNvSpPr>
            <a:spLocks noGrp="1"/>
          </p:cNvSpPr>
          <p:nvPr>
            <p:ph type="dt" sz="half" idx="11"/>
          </p:nvPr>
        </p:nvSpPr>
        <p:spPr/>
        <p:txBody>
          <a:bodyPr/>
          <a:lstStyle>
            <a:lvl1pPr>
              <a:defRPr/>
            </a:lvl1pPr>
          </a:lstStyle>
          <a:p>
            <a:pPr>
              <a:defRPr/>
            </a:pPr>
            <a:fld id="{B366991C-2669-49AD-9653-F9215DBACFC1}" type="datetimeFigureOut">
              <a:rPr lang="en-US"/>
              <a:pPr>
                <a:defRPr/>
              </a:pPr>
              <a:t>10/28/2019</a:t>
            </a:fld>
            <a:endParaRPr lang="en-US"/>
          </a:p>
        </p:txBody>
      </p:sp>
      <p:sp>
        <p:nvSpPr>
          <p:cNvPr id="6" name="Slide Number Placeholder 22"/>
          <p:cNvSpPr>
            <a:spLocks noGrp="1"/>
          </p:cNvSpPr>
          <p:nvPr>
            <p:ph type="sldNum" sz="quarter" idx="12"/>
          </p:nvPr>
        </p:nvSpPr>
        <p:spPr/>
        <p:txBody>
          <a:bodyPr/>
          <a:lstStyle>
            <a:lvl1pPr>
              <a:defRPr/>
            </a:lvl1pPr>
          </a:lstStyle>
          <a:p>
            <a:pPr>
              <a:defRPr/>
            </a:pPr>
            <a:fld id="{21E44A84-2653-4B59-AFEC-C89D9EA79126}" type="slidenum">
              <a:rPr lang="en-US"/>
              <a:pPr>
                <a:defRPr/>
              </a:pPr>
              <a:t>‹#›</a:t>
            </a:fld>
            <a:endParaRPr lang="en-US"/>
          </a:p>
        </p:txBody>
      </p:sp>
    </p:spTree>
    <p:extLst>
      <p:ext uri="{BB962C8B-B14F-4D97-AF65-F5344CB8AC3E}">
        <p14:creationId xmlns:p14="http://schemas.microsoft.com/office/powerpoint/2010/main" val="49977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extLst/>
          </a:lstStyle>
          <a:p>
            <a:pPr>
              <a:defRPr/>
            </a:pPr>
            <a:fld id="{2BDC440E-56B7-4585-9130-534A86877677}" type="datetimeFigureOut">
              <a:rPr lang="en-US"/>
              <a:pPr>
                <a:defRPr/>
              </a:pPr>
              <a:t>10/28/2019</a:t>
            </a:fld>
            <a:endParaRPr lang="en-US"/>
          </a:p>
        </p:txBody>
      </p:sp>
      <p:sp>
        <p:nvSpPr>
          <p:cNvPr id="6" name="Footer Placeholder 4"/>
          <p:cNvSpPr>
            <a:spLocks noGrp="1"/>
          </p:cNvSpPr>
          <p:nvPr>
            <p:ph type="ftr" sz="quarter" idx="11"/>
          </p:nvPr>
        </p:nvSpPr>
        <p:spPr/>
        <p:txBody>
          <a:bodyPr/>
          <a:lstStyle>
            <a:lvl1pPr>
              <a:defRPr/>
            </a:lvl1pPr>
            <a:extLst/>
          </a:lstStyle>
          <a:p>
            <a:pPr>
              <a:defRPr/>
            </a:pPr>
            <a:endParaRPr lang="en-US"/>
          </a:p>
        </p:txBody>
      </p:sp>
      <p:sp>
        <p:nvSpPr>
          <p:cNvPr id="7" name="Slide Number Placeholder 5"/>
          <p:cNvSpPr>
            <a:spLocks noGrp="1"/>
          </p:cNvSpPr>
          <p:nvPr>
            <p:ph type="sldNum" sz="quarter" idx="12"/>
          </p:nvPr>
        </p:nvSpPr>
        <p:spPr/>
        <p:txBody>
          <a:bodyPr/>
          <a:lstStyle>
            <a:lvl1pPr>
              <a:defRPr/>
            </a:lvl1pPr>
            <a:extLst/>
          </a:lstStyle>
          <a:p>
            <a:pPr>
              <a:defRPr/>
            </a:pPr>
            <a:fld id="{A06E5640-B63C-4D17-90B8-C57B74B8AEB6}" type="slidenum">
              <a:rPr lang="en-US"/>
              <a:pPr>
                <a:defRPr/>
              </a:pPr>
              <a:t>‹#›</a:t>
            </a:fld>
            <a:endParaRPr lang="en-US"/>
          </a:p>
        </p:txBody>
      </p:sp>
    </p:spTree>
    <p:extLst>
      <p:ext uri="{BB962C8B-B14F-4D97-AF65-F5344CB8AC3E}">
        <p14:creationId xmlns:p14="http://schemas.microsoft.com/office/powerpoint/2010/main" val="343830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5" name="Date Placeholder 7"/>
          <p:cNvSpPr>
            <a:spLocks noGrp="1"/>
          </p:cNvSpPr>
          <p:nvPr>
            <p:ph type="dt" sz="half" idx="10"/>
          </p:nvPr>
        </p:nvSpPr>
        <p:spPr>
          <a:xfrm>
            <a:off x="5562600" y="6513513"/>
            <a:ext cx="3001963" cy="274637"/>
          </a:xfrm>
        </p:spPr>
        <p:txBody>
          <a:bodyPr vert="horz" rtlCol="0"/>
          <a:lstStyle>
            <a:lvl1pPr>
              <a:defRPr/>
            </a:lvl1pPr>
            <a:extLst/>
          </a:lstStyle>
          <a:p>
            <a:pPr>
              <a:defRPr/>
            </a:pPr>
            <a:fld id="{93AD3100-BC9F-40B7-8D91-82AC1B719CDF}" type="datetimeFigureOut">
              <a:rPr lang="en-US"/>
              <a:pPr>
                <a:defRPr/>
              </a:pPr>
              <a:t>10/28/2019</a:t>
            </a:fld>
            <a:endParaRPr lang="en-US"/>
          </a:p>
        </p:txBody>
      </p:sp>
      <p:sp>
        <p:nvSpPr>
          <p:cNvPr id="6" name="Slide Number Placeholder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4D23CB80-B93B-4A2B-80E5-87BF7A14AB36}" type="slidenum">
              <a:rPr lang="en-US"/>
              <a:pPr>
                <a:defRPr/>
              </a:pPr>
              <a:t>‹#›</a:t>
            </a:fld>
            <a:endParaRPr lang="en-US"/>
          </a:p>
        </p:txBody>
      </p:sp>
      <p:sp>
        <p:nvSpPr>
          <p:cNvPr id="7" name="Footer Placehold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5608114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p:txBody>
          <a:bodyPr/>
          <a:lstStyle>
            <a:lvl1pPr>
              <a:defRPr/>
            </a:lvl1pPr>
            <a:extLst/>
          </a:lstStyle>
          <a:p>
            <a:pPr>
              <a:defRPr/>
            </a:pPr>
            <a:fld id="{6B31E8D3-9C6A-4648-B8D8-F12C8F467634}" type="datetimeFigureOut">
              <a:rPr lang="en-US"/>
              <a:pPr>
                <a:defRPr/>
              </a:pPr>
              <a:t>10/28/2019</a:t>
            </a:fld>
            <a:endParaRPr lang="en-US"/>
          </a:p>
        </p:txBody>
      </p:sp>
      <p:sp>
        <p:nvSpPr>
          <p:cNvPr id="7" name="Footer Placeholder 5"/>
          <p:cNvSpPr>
            <a:spLocks noGrp="1"/>
          </p:cNvSpPr>
          <p:nvPr>
            <p:ph type="ftr" sz="quarter" idx="11"/>
          </p:nvPr>
        </p:nvSpPr>
        <p:spPr/>
        <p:txBody>
          <a:bodyPr/>
          <a:lstStyle>
            <a:lvl1pPr>
              <a:defRPr/>
            </a:lvl1pPr>
            <a:extLst/>
          </a:lstStyle>
          <a:p>
            <a:pPr>
              <a:defRPr/>
            </a:pPr>
            <a:endParaRPr lang="en-US"/>
          </a:p>
        </p:txBody>
      </p:sp>
      <p:sp>
        <p:nvSpPr>
          <p:cNvPr id="8" name="Slide Number Placeholder 6"/>
          <p:cNvSpPr>
            <a:spLocks noGrp="1"/>
          </p:cNvSpPr>
          <p:nvPr>
            <p:ph type="sldNum" sz="quarter" idx="12"/>
          </p:nvPr>
        </p:nvSpPr>
        <p:spPr>
          <a:xfrm>
            <a:off x="8640763" y="6515100"/>
            <a:ext cx="465137" cy="273050"/>
          </a:xfrm>
        </p:spPr>
        <p:txBody>
          <a:bodyPr/>
          <a:lstStyle>
            <a:lvl1pPr>
              <a:defRPr/>
            </a:lvl1pPr>
            <a:extLst/>
          </a:lstStyle>
          <a:p>
            <a:pPr>
              <a:defRPr/>
            </a:pPr>
            <a:fld id="{4FA8B8AB-9ADF-42CE-AB47-48BBDE353AF6}" type="slidenum">
              <a:rPr lang="en-US"/>
              <a:pPr>
                <a:defRPr/>
              </a:pPr>
              <a:t>‹#›</a:t>
            </a:fld>
            <a:endParaRPr lang="en-US"/>
          </a:p>
        </p:txBody>
      </p:sp>
    </p:spTree>
    <p:extLst>
      <p:ext uri="{BB962C8B-B14F-4D97-AF65-F5344CB8AC3E}">
        <p14:creationId xmlns:p14="http://schemas.microsoft.com/office/powerpoint/2010/main" val="3735510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8" name="Rectangle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fontAlgn="auto">
              <a:spcBef>
                <a:spcPts val="0"/>
              </a:spcBef>
              <a:spcAft>
                <a:spcPts val="0"/>
              </a:spcAft>
              <a:defRPr/>
            </a:pPr>
            <a:endParaRPr lang="en-US"/>
          </a:p>
        </p:txBody>
      </p:sp>
      <p:sp>
        <p:nvSpPr>
          <p:cNvPr id="2" name="Title 1"/>
          <p:cNvSpPr>
            <a:spLocks noGrp="1"/>
          </p:cNvSpPr>
          <p:nvPr>
            <p:ph type="title"/>
          </p:nvPr>
        </p:nvSpPr>
        <p:spPr>
          <a:xfrm>
            <a:off x="457200" y="251948"/>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6"/>
          <p:cNvSpPr>
            <a:spLocks noGrp="1"/>
          </p:cNvSpPr>
          <p:nvPr>
            <p:ph type="dt" sz="half" idx="10"/>
          </p:nvPr>
        </p:nvSpPr>
        <p:spPr/>
        <p:txBody>
          <a:bodyPr/>
          <a:lstStyle>
            <a:lvl1pPr>
              <a:defRPr/>
            </a:lvl1pPr>
            <a:extLst/>
          </a:lstStyle>
          <a:p>
            <a:pPr>
              <a:defRPr/>
            </a:pPr>
            <a:fld id="{833194FA-B477-4A3B-9C12-6E3BE5695776}" type="datetimeFigureOut">
              <a:rPr lang="en-US"/>
              <a:pPr>
                <a:defRPr/>
              </a:pPr>
              <a:t>10/28/2019</a:t>
            </a:fld>
            <a:endParaRPr lang="en-US"/>
          </a:p>
        </p:txBody>
      </p:sp>
      <p:sp>
        <p:nvSpPr>
          <p:cNvPr id="10" name="Footer Placeholder 7"/>
          <p:cNvSpPr>
            <a:spLocks noGrp="1"/>
          </p:cNvSpPr>
          <p:nvPr>
            <p:ph type="ftr" sz="quarter" idx="11"/>
          </p:nvPr>
        </p:nvSpPr>
        <p:spPr/>
        <p:txBody>
          <a:bodyPr/>
          <a:lstStyle>
            <a:lvl1pPr>
              <a:defRPr/>
            </a:lvl1pPr>
            <a:extLst/>
          </a:lstStyle>
          <a:p>
            <a:pPr>
              <a:defRPr/>
            </a:pPr>
            <a:endParaRPr lang="en-US"/>
          </a:p>
        </p:txBody>
      </p:sp>
      <p:sp>
        <p:nvSpPr>
          <p:cNvPr id="11" name="Slide Number Placeholder 8"/>
          <p:cNvSpPr>
            <a:spLocks noGrp="1"/>
          </p:cNvSpPr>
          <p:nvPr>
            <p:ph type="sldNum" sz="quarter" idx="12"/>
          </p:nvPr>
        </p:nvSpPr>
        <p:spPr>
          <a:xfrm>
            <a:off x="8640763" y="6515100"/>
            <a:ext cx="465137" cy="273050"/>
          </a:xfrm>
        </p:spPr>
        <p:txBody>
          <a:bodyPr/>
          <a:lstStyle>
            <a:lvl1pPr>
              <a:defRPr/>
            </a:lvl1pPr>
            <a:extLst/>
          </a:lstStyle>
          <a:p>
            <a:pPr>
              <a:defRPr/>
            </a:pPr>
            <a:fld id="{C322B838-B117-488B-915D-6CB450AB6658}" type="slidenum">
              <a:rPr lang="en-US"/>
              <a:pPr>
                <a:defRPr/>
              </a:pPr>
              <a:t>‹#›</a:t>
            </a:fld>
            <a:endParaRPr lang="en-US"/>
          </a:p>
        </p:txBody>
      </p:sp>
    </p:spTree>
    <p:extLst>
      <p:ext uri="{BB962C8B-B14F-4D97-AF65-F5344CB8AC3E}">
        <p14:creationId xmlns:p14="http://schemas.microsoft.com/office/powerpoint/2010/main" val="822898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53218"/>
            <a:ext cx="8229600" cy="1143000"/>
          </a:xfrm>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extLst/>
          </a:lstStyle>
          <a:p>
            <a:pPr>
              <a:defRPr/>
            </a:pPr>
            <a:fld id="{DE045CBB-04D1-4AF3-ABC1-4120A96E4736}" type="datetimeFigureOut">
              <a:rPr lang="en-US"/>
              <a:pPr>
                <a:defRPr/>
              </a:pPr>
              <a:t>10/28/2019</a:t>
            </a:fld>
            <a:endParaRPr lang="en-US"/>
          </a:p>
        </p:txBody>
      </p:sp>
      <p:sp>
        <p:nvSpPr>
          <p:cNvPr id="5" name="Footer Placeholder 3"/>
          <p:cNvSpPr>
            <a:spLocks noGrp="1"/>
          </p:cNvSpPr>
          <p:nvPr>
            <p:ph type="ftr" sz="quarter" idx="11"/>
          </p:nvPr>
        </p:nvSpPr>
        <p:spPr/>
        <p:txBody>
          <a:bodyPr/>
          <a:lstStyle>
            <a:lvl1pPr>
              <a:defRPr/>
            </a:lvl1pPr>
            <a:extLst/>
          </a:lstStyle>
          <a:p>
            <a:pPr>
              <a:defRPr/>
            </a:pPr>
            <a:endParaRPr lang="en-US"/>
          </a:p>
        </p:txBody>
      </p:sp>
      <p:sp>
        <p:nvSpPr>
          <p:cNvPr id="6" name="Slide Number Placeholder 4"/>
          <p:cNvSpPr>
            <a:spLocks noGrp="1"/>
          </p:cNvSpPr>
          <p:nvPr>
            <p:ph type="sldNum" sz="quarter" idx="12"/>
          </p:nvPr>
        </p:nvSpPr>
        <p:spPr/>
        <p:txBody>
          <a:bodyPr/>
          <a:lstStyle>
            <a:lvl1pPr>
              <a:defRPr/>
            </a:lvl1pPr>
            <a:extLst/>
          </a:lstStyle>
          <a:p>
            <a:pPr>
              <a:defRPr/>
            </a:pPr>
            <a:fld id="{3DDC51C6-DD04-459E-8E65-0008EEBEBD16}" type="slidenum">
              <a:rPr lang="en-US"/>
              <a:pPr>
                <a:defRPr/>
              </a:pPr>
              <a:t>‹#›</a:t>
            </a:fld>
            <a:endParaRPr lang="en-US"/>
          </a:p>
        </p:txBody>
      </p:sp>
    </p:spTree>
    <p:extLst>
      <p:ext uri="{BB962C8B-B14F-4D97-AF65-F5344CB8AC3E}">
        <p14:creationId xmlns:p14="http://schemas.microsoft.com/office/powerpoint/2010/main" val="297918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13"/>
          <p:cNvSpPr>
            <a:spLocks noGrp="1"/>
          </p:cNvSpPr>
          <p:nvPr>
            <p:ph type="dt" sz="half" idx="11"/>
          </p:nvPr>
        </p:nvSpPr>
        <p:spPr/>
        <p:txBody>
          <a:bodyPr/>
          <a:lstStyle>
            <a:lvl1pPr>
              <a:defRPr/>
            </a:lvl1pPr>
          </a:lstStyle>
          <a:p>
            <a:pPr>
              <a:defRPr/>
            </a:pPr>
            <a:fld id="{1B2C7443-5716-44CE-8386-A9A58EFEEEE0}" type="datetimeFigureOut">
              <a:rPr lang="en-US"/>
              <a:pPr>
                <a:defRPr/>
              </a:pPr>
              <a:t>10/28/2019</a:t>
            </a:fld>
            <a:endParaRPr lang="en-US"/>
          </a:p>
        </p:txBody>
      </p:sp>
      <p:sp>
        <p:nvSpPr>
          <p:cNvPr id="4" name="Slide Number Placeholder 22"/>
          <p:cNvSpPr>
            <a:spLocks noGrp="1"/>
          </p:cNvSpPr>
          <p:nvPr>
            <p:ph type="sldNum" sz="quarter" idx="12"/>
          </p:nvPr>
        </p:nvSpPr>
        <p:spPr/>
        <p:txBody>
          <a:bodyPr/>
          <a:lstStyle>
            <a:lvl1pPr>
              <a:defRPr/>
            </a:lvl1pPr>
          </a:lstStyle>
          <a:p>
            <a:pPr>
              <a:defRPr/>
            </a:pPr>
            <a:fld id="{754AF449-D2DF-4600-B770-F8EED6DD61BD}" type="slidenum">
              <a:rPr lang="en-US"/>
              <a:pPr>
                <a:defRPr/>
              </a:pPr>
              <a:t>‹#›</a:t>
            </a:fld>
            <a:endParaRPr lang="en-US"/>
          </a:p>
        </p:txBody>
      </p:sp>
    </p:spTree>
    <p:extLst>
      <p:ext uri="{BB962C8B-B14F-4D97-AF65-F5344CB8AC3E}">
        <p14:creationId xmlns:p14="http://schemas.microsoft.com/office/powerpoint/2010/main" val="1573030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63136" y="304800"/>
            <a:ext cx="3931920" cy="762000"/>
          </a:xfrm>
        </p:spPr>
        <p:txBody>
          <a:bodyPr/>
          <a:lstStyle>
            <a:lvl1pPr marL="0" algn="r">
              <a:buNone/>
              <a:defRPr sz="2000" b="1"/>
            </a:lvl1pPr>
            <a:extLst/>
          </a:lstStyle>
          <a:p>
            <a:r>
              <a:rPr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8"/>
          <p:cNvSpPr>
            <a:spLocks noGrp="1"/>
          </p:cNvSpPr>
          <p:nvPr>
            <p:ph type="dt" sz="half" idx="10"/>
          </p:nvPr>
        </p:nvSpPr>
        <p:spPr>
          <a:xfrm>
            <a:off x="5562600" y="6513513"/>
            <a:ext cx="3001963" cy="274637"/>
          </a:xfrm>
        </p:spPr>
        <p:txBody>
          <a:bodyPr vert="horz" rtlCol="0"/>
          <a:lstStyle>
            <a:lvl1pPr>
              <a:defRPr/>
            </a:lvl1pPr>
            <a:extLst/>
          </a:lstStyle>
          <a:p>
            <a:pPr>
              <a:defRPr/>
            </a:pPr>
            <a:fld id="{470A2122-CA2E-4553-AF4C-B9F60C78206B}" type="datetimeFigureOut">
              <a:rPr lang="en-US"/>
              <a:pPr>
                <a:defRPr/>
              </a:pPr>
              <a:t>10/28/2019</a:t>
            </a:fld>
            <a:endParaRPr lang="en-US"/>
          </a:p>
        </p:txBody>
      </p:sp>
      <p:sp>
        <p:nvSpPr>
          <p:cNvPr id="7" name="Slide Number Placeholder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71DCDE0F-3A9B-431C-A8A8-F3B4BD0557A1}" type="slidenum">
              <a:rPr lang="en-US"/>
              <a:pPr>
                <a:defRPr/>
              </a:pPr>
              <a:t>‹#›</a:t>
            </a:fld>
            <a:endParaRPr lang="en-US"/>
          </a:p>
        </p:txBody>
      </p:sp>
      <p:sp>
        <p:nvSpPr>
          <p:cNvPr id="8" name="Footer Placehold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2243975284"/>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lstStyle>
            <a:lvl1pPr marL="0" algn="r">
              <a:buNone/>
              <a:defRPr sz="2000" b="1"/>
            </a:lvl1pPr>
            <a:extLst/>
          </a:lstStyle>
          <a:p>
            <a:r>
              <a:rPr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en-US" noProof="0"/>
              <a:t>Click icon to add picture</a:t>
            </a:r>
            <a:endParaRPr lang="en-US" noProof="0" dirty="0"/>
          </a:p>
        </p:txBody>
      </p:sp>
      <p:sp>
        <p:nvSpPr>
          <p:cNvPr id="5" name="Date Placeholder 7"/>
          <p:cNvSpPr>
            <a:spLocks noGrp="1"/>
          </p:cNvSpPr>
          <p:nvPr>
            <p:ph type="dt" sz="half" idx="10"/>
          </p:nvPr>
        </p:nvSpPr>
        <p:spPr>
          <a:xfrm>
            <a:off x="5562600" y="6508750"/>
            <a:ext cx="3001963" cy="274638"/>
          </a:xfrm>
        </p:spPr>
        <p:txBody>
          <a:bodyPr vert="horz" rtlCol="0"/>
          <a:lstStyle>
            <a:lvl1pPr>
              <a:defRPr/>
            </a:lvl1pPr>
            <a:extLst/>
          </a:lstStyle>
          <a:p>
            <a:pPr>
              <a:defRPr/>
            </a:pPr>
            <a:fld id="{7A25A4C8-A257-49AC-A92F-3C0247F49CA0}" type="datetimeFigureOut">
              <a:rPr lang="en-US"/>
              <a:pPr>
                <a:defRPr/>
              </a:pPr>
              <a:t>10/28/2019</a:t>
            </a:fld>
            <a:endParaRPr lang="en-US"/>
          </a:p>
        </p:txBody>
      </p:sp>
      <p:sp>
        <p:nvSpPr>
          <p:cNvPr id="6" name="Slide Number Placeholder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60D7A651-3360-4321-A7DD-748EA4E826A0}" type="slidenum">
              <a:rPr lang="en-US"/>
              <a:pPr>
                <a:defRPr/>
              </a:pPr>
              <a:t>‹#›</a:t>
            </a:fld>
            <a:endParaRPr lang="en-US"/>
          </a:p>
        </p:txBody>
      </p:sp>
      <p:sp>
        <p:nvSpPr>
          <p:cNvPr id="7" name="Footer Placehold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en-US"/>
          </a:p>
        </p:txBody>
      </p:sp>
    </p:spTree>
    <p:extLst>
      <p:ext uri="{BB962C8B-B14F-4D97-AF65-F5344CB8AC3E}">
        <p14:creationId xmlns:p14="http://schemas.microsoft.com/office/powerpoint/2010/main" val="4856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Footer Placehold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en-US"/>
          </a:p>
        </p:txBody>
      </p:sp>
      <p:sp>
        <p:nvSpPr>
          <p:cNvPr id="14" name="Date Placehold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defRPr>
            </a:lvl1pPr>
            <a:extLst/>
          </a:lstStyle>
          <a:p>
            <a:pPr>
              <a:defRPr/>
            </a:pPr>
            <a:fld id="{F3AD499F-2B93-4D8E-9CA4-4A74A2D14347}" type="datetimeFigureOut">
              <a:rPr lang="en-US"/>
              <a:pPr>
                <a:defRPr/>
              </a:pPr>
              <a:t>10/28/2019</a:t>
            </a:fld>
            <a:endParaRPr lang="en-US"/>
          </a:p>
        </p:txBody>
      </p:sp>
      <p:sp>
        <p:nvSpPr>
          <p:cNvPr id="23" name="Slide Number Placehold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defRPr>
            </a:lvl1pPr>
            <a:extLst/>
          </a:lstStyle>
          <a:p>
            <a:pPr>
              <a:defRPr/>
            </a:pPr>
            <a:fld id="{68E7B28A-4C10-4B9C-BEBC-28674E83680E}" type="slidenum">
              <a:rPr lang="en-US"/>
              <a:pPr>
                <a:defRPr/>
              </a:pPr>
              <a:t>‹#›</a:t>
            </a:fld>
            <a:endParaRPr lang="en-US"/>
          </a:p>
        </p:txBody>
      </p:sp>
      <p:sp>
        <p:nvSpPr>
          <p:cNvPr id="22" name="Title Placehold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lang="en-US"/>
              <a:t>Click to edit Master title style</a:t>
            </a:r>
          </a:p>
        </p:txBody>
      </p:sp>
      <p:sp>
        <p:nvSpPr>
          <p:cNvPr id="1033" name="Text Placeholder 12"/>
          <p:cNvSpPr>
            <a:spLocks noGrp="1"/>
          </p:cNvSpPr>
          <p:nvPr>
            <p:ph type="body" idx="1"/>
          </p:nvPr>
        </p:nvSpPr>
        <p:spPr bwMode="auto">
          <a:xfrm>
            <a:off x="457200" y="16462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81" r:id="rId7"/>
    <p:sldLayoutId id="2147483690" r:id="rId8"/>
    <p:sldLayoutId id="2147483691" r:id="rId9"/>
    <p:sldLayoutId id="2147483682" r:id="rId10"/>
    <p:sldLayoutId id="2147483683" r:id="rId11"/>
  </p:sldLayoutIdLst>
  <p:txStyles>
    <p:titleStyle>
      <a:lvl1pPr marL="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algn="r" rtl="0" fontAlgn="base">
        <a:spcBef>
          <a:spcPct val="0"/>
        </a:spcBef>
        <a:spcAft>
          <a:spcPct val="0"/>
        </a:spcAft>
        <a:defRPr sz="4600">
          <a:solidFill>
            <a:srgbClr val="E7EACB"/>
          </a:solidFill>
          <a:latin typeface="Rockwell" pitchFamily="18" charset="0"/>
        </a:defRPr>
      </a:lvl2pPr>
      <a:lvl3pPr marL="53975" algn="r" rtl="0" fontAlgn="base">
        <a:spcBef>
          <a:spcPct val="0"/>
        </a:spcBef>
        <a:spcAft>
          <a:spcPct val="0"/>
        </a:spcAft>
        <a:defRPr sz="4600">
          <a:solidFill>
            <a:srgbClr val="E7EACB"/>
          </a:solidFill>
          <a:latin typeface="Rockwell" pitchFamily="18" charset="0"/>
        </a:defRPr>
      </a:lvl3pPr>
      <a:lvl4pPr marL="53975" algn="r" rtl="0" fontAlgn="base">
        <a:spcBef>
          <a:spcPct val="0"/>
        </a:spcBef>
        <a:spcAft>
          <a:spcPct val="0"/>
        </a:spcAft>
        <a:defRPr sz="4600">
          <a:solidFill>
            <a:srgbClr val="E7EACB"/>
          </a:solidFill>
          <a:latin typeface="Rockwell" pitchFamily="18" charset="0"/>
        </a:defRPr>
      </a:lvl4pPr>
      <a:lvl5pPr marL="53975" algn="r" rtl="0" fontAlgn="base">
        <a:spcBef>
          <a:spcPct val="0"/>
        </a:spcBef>
        <a:spcAft>
          <a:spcPct val="0"/>
        </a:spcAft>
        <a:defRPr sz="4600">
          <a:solidFill>
            <a:srgbClr val="E7EACB"/>
          </a:solidFill>
          <a:latin typeface="Rockwell" pitchFamily="18" charset="0"/>
        </a:defRPr>
      </a:lvl5pPr>
      <a:lvl6pPr marL="511175" algn="r" rtl="0" fontAlgn="base">
        <a:spcBef>
          <a:spcPct val="0"/>
        </a:spcBef>
        <a:spcAft>
          <a:spcPct val="0"/>
        </a:spcAft>
        <a:defRPr sz="4600">
          <a:solidFill>
            <a:srgbClr val="E7EACB"/>
          </a:solidFill>
          <a:latin typeface="Rockwell" pitchFamily="18" charset="0"/>
        </a:defRPr>
      </a:lvl6pPr>
      <a:lvl7pPr marL="968375" algn="r" rtl="0" fontAlgn="base">
        <a:spcBef>
          <a:spcPct val="0"/>
        </a:spcBef>
        <a:spcAft>
          <a:spcPct val="0"/>
        </a:spcAft>
        <a:defRPr sz="4600">
          <a:solidFill>
            <a:srgbClr val="E7EACB"/>
          </a:solidFill>
          <a:latin typeface="Rockwell" pitchFamily="18" charset="0"/>
        </a:defRPr>
      </a:lvl7pPr>
      <a:lvl8pPr marL="1425575" algn="r" rtl="0" fontAlgn="base">
        <a:spcBef>
          <a:spcPct val="0"/>
        </a:spcBef>
        <a:spcAft>
          <a:spcPct val="0"/>
        </a:spcAft>
        <a:defRPr sz="4600">
          <a:solidFill>
            <a:srgbClr val="E7EACB"/>
          </a:solidFill>
          <a:latin typeface="Rockwell" pitchFamily="18" charset="0"/>
        </a:defRPr>
      </a:lvl8pPr>
      <a:lvl9pPr marL="18827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a:solidFill>
                  <a:schemeClr val="tx2">
                    <a:tint val="100000"/>
                    <a:shade val="90000"/>
                    <a:satMod val="250000"/>
                    <a:alpha val="100000"/>
                  </a:schemeClr>
                </a:solidFill>
              </a:rPr>
              <a:t>Summary, Response, Analysis</a:t>
            </a:r>
          </a:p>
        </p:txBody>
      </p:sp>
      <p:sp>
        <p:nvSpPr>
          <p:cNvPr id="13314" name="Subtitle 2"/>
          <p:cNvSpPr>
            <a:spLocks noGrp="1"/>
          </p:cNvSpPr>
          <p:nvPr>
            <p:ph type="subTitle" idx="1"/>
          </p:nvPr>
        </p:nvSpPr>
        <p:spPr>
          <a:xfrm>
            <a:off x="2133600" y="2819400"/>
            <a:ext cx="6559550" cy="1752600"/>
          </a:xfrm>
        </p:spPr>
        <p:txBody>
          <a:bodyPr/>
          <a:lstStyle/>
          <a:p>
            <a:pPr>
              <a:spcBef>
                <a:spcPct val="0"/>
              </a:spcBef>
            </a:pPr>
            <a:r>
              <a:rPr lang="en-US"/>
              <a:t>The three types of academic writing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 Some More!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447800"/>
            <a:ext cx="8534400" cy="5128591"/>
          </a:xfrm>
        </p:spPr>
      </p:pic>
    </p:spTree>
    <p:extLst>
      <p:ext uri="{BB962C8B-B14F-4D97-AF65-F5344CB8AC3E}">
        <p14:creationId xmlns:p14="http://schemas.microsoft.com/office/powerpoint/2010/main" val="6557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 Some More!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3717224"/>
              </p:ext>
            </p:extLst>
          </p:nvPr>
        </p:nvGraphicFramePr>
        <p:xfrm>
          <a:off x="457200" y="1646238"/>
          <a:ext cx="8229600" cy="486251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30624">
                <a:tc>
                  <a:txBody>
                    <a:bodyPr/>
                    <a:lstStyle/>
                    <a:p>
                      <a:r>
                        <a:rPr lang="en-US" sz="1800" dirty="0"/>
                        <a:t>SUMMARY</a:t>
                      </a:r>
                    </a:p>
                  </a:txBody>
                  <a:tcPr/>
                </a:tc>
                <a:tc>
                  <a:txBody>
                    <a:bodyPr/>
                    <a:lstStyle/>
                    <a:p>
                      <a:r>
                        <a:rPr lang="en-US" sz="1800" dirty="0"/>
                        <a:t>RESPONSE</a:t>
                      </a:r>
                    </a:p>
                  </a:txBody>
                  <a:tcPr/>
                </a:tc>
                <a:tc>
                  <a:txBody>
                    <a:bodyPr/>
                    <a:lstStyle/>
                    <a:p>
                      <a:r>
                        <a:rPr lang="en-US" sz="1800" dirty="0"/>
                        <a:t>ANALYSIS</a:t>
                      </a:r>
                    </a:p>
                  </a:txBody>
                  <a:tcPr/>
                </a:tc>
                <a:extLst>
                  <a:ext uri="{0D108BD9-81ED-4DB2-BD59-A6C34878D82A}">
                    <a16:rowId xmlns:a16="http://schemas.microsoft.com/office/drawing/2014/main" val="10000"/>
                  </a:ext>
                </a:extLst>
              </a:tr>
              <a:tr h="3931888">
                <a:tc>
                  <a:txBody>
                    <a:bodyPr/>
                    <a:lstStyle/>
                    <a:p>
                      <a:pPr>
                        <a:buFont typeface="Arial" pitchFamily="34" charset="0"/>
                        <a:buChar char="•"/>
                      </a:pPr>
                      <a:r>
                        <a:rPr lang="en-US" sz="1800" dirty="0"/>
                        <a:t>A</a:t>
                      </a:r>
                      <a:r>
                        <a:rPr lang="en-US" sz="1800" baseline="0" dirty="0"/>
                        <a:t> picture of a landscape with a tree and an elephant.  The elephant is made up of the letters that spell elephant.  The message: “Will only words remain” appears at the bottom. </a:t>
                      </a:r>
                      <a:endParaRPr lang="en-US" sz="1800" dirty="0"/>
                    </a:p>
                  </a:txBody>
                  <a:tcPr/>
                </a:tc>
                <a:tc>
                  <a:txBody>
                    <a:bodyPr/>
                    <a:lstStyle/>
                    <a:p>
                      <a:pPr>
                        <a:buFont typeface="Arial" pitchFamily="34" charset="0"/>
                        <a:buNone/>
                      </a:pPr>
                      <a:endParaRPr lang="en-US" sz="1800" dirty="0"/>
                    </a:p>
                  </a:txBody>
                  <a:tcPr/>
                </a:tc>
                <a:tc>
                  <a:txBody>
                    <a:bodyPr/>
                    <a:lstStyle/>
                    <a:p>
                      <a:pPr>
                        <a:buFont typeface="Arial" pitchFamily="34" charset="0"/>
                        <a:buNone/>
                      </a:pPr>
                      <a:endParaRPr lang="en-US" sz="1800" baseline="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89189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 Some More!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2087445"/>
              </p:ext>
            </p:extLst>
          </p:nvPr>
        </p:nvGraphicFramePr>
        <p:xfrm>
          <a:off x="457200" y="1646238"/>
          <a:ext cx="8229600" cy="486251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30624">
                <a:tc>
                  <a:txBody>
                    <a:bodyPr/>
                    <a:lstStyle/>
                    <a:p>
                      <a:r>
                        <a:rPr lang="en-US" sz="1800" dirty="0"/>
                        <a:t>SUMMARY</a:t>
                      </a:r>
                    </a:p>
                  </a:txBody>
                  <a:tcPr/>
                </a:tc>
                <a:tc>
                  <a:txBody>
                    <a:bodyPr/>
                    <a:lstStyle/>
                    <a:p>
                      <a:r>
                        <a:rPr lang="en-US" sz="1800" dirty="0"/>
                        <a:t>RESPONSE</a:t>
                      </a:r>
                    </a:p>
                  </a:txBody>
                  <a:tcPr/>
                </a:tc>
                <a:tc>
                  <a:txBody>
                    <a:bodyPr/>
                    <a:lstStyle/>
                    <a:p>
                      <a:r>
                        <a:rPr lang="en-US" sz="1800" dirty="0"/>
                        <a:t>ANALYSIS</a:t>
                      </a:r>
                    </a:p>
                  </a:txBody>
                  <a:tcPr/>
                </a:tc>
                <a:extLst>
                  <a:ext uri="{0D108BD9-81ED-4DB2-BD59-A6C34878D82A}">
                    <a16:rowId xmlns:a16="http://schemas.microsoft.com/office/drawing/2014/main" val="10000"/>
                  </a:ext>
                </a:extLst>
              </a:tr>
              <a:tr h="3931888">
                <a:tc>
                  <a:txBody>
                    <a:bodyPr/>
                    <a:lstStyle/>
                    <a:p>
                      <a:pPr>
                        <a:buFont typeface="Arial" pitchFamily="34" charset="0"/>
                        <a:buChar char="•"/>
                      </a:pPr>
                      <a:r>
                        <a:rPr lang="en-US" sz="1800" dirty="0"/>
                        <a:t>A</a:t>
                      </a:r>
                      <a:r>
                        <a:rPr lang="en-US" sz="1800" baseline="0" dirty="0"/>
                        <a:t> picture of a landscape with a tree and an elephant.  The elephant is made up of the letters that spell elephant.  The message: “Will only words remain” appears at the bottom. </a:t>
                      </a:r>
                      <a:endParaRPr lang="en-US" sz="1800" dirty="0"/>
                    </a:p>
                  </a:txBody>
                  <a:tcPr/>
                </a:tc>
                <a:tc>
                  <a:txBody>
                    <a:bodyPr/>
                    <a:lstStyle/>
                    <a:p>
                      <a:pPr>
                        <a:buFont typeface="Arial" pitchFamily="34" charset="0"/>
                        <a:buChar char="•"/>
                      </a:pPr>
                      <a:r>
                        <a:rPr lang="en-US" sz="1800" dirty="0"/>
                        <a:t>This</a:t>
                      </a:r>
                      <a:r>
                        <a:rPr lang="en-US" sz="1800" baseline="0" dirty="0"/>
                        <a:t> is a beautiful landscape, and it is sad that the elephant is not complete.  </a:t>
                      </a:r>
                    </a:p>
                    <a:p>
                      <a:pPr>
                        <a:buFont typeface="Arial" pitchFamily="34" charset="0"/>
                        <a:buChar char="•"/>
                      </a:pPr>
                      <a:r>
                        <a:rPr lang="en-US" sz="1800" baseline="0" dirty="0"/>
                        <a:t>It is important to protect animals. </a:t>
                      </a:r>
                      <a:endParaRPr lang="en-US" sz="1800" dirty="0"/>
                    </a:p>
                  </a:txBody>
                  <a:tcPr/>
                </a:tc>
                <a:tc>
                  <a:txBody>
                    <a:bodyPr/>
                    <a:lstStyle/>
                    <a:p>
                      <a:pPr>
                        <a:buFont typeface="Arial" pitchFamily="34" charset="0"/>
                        <a:buNone/>
                      </a:pPr>
                      <a:endParaRPr lang="en-US" sz="1800" baseline="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66332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Practice Some More!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15329969"/>
              </p:ext>
            </p:extLst>
          </p:nvPr>
        </p:nvGraphicFramePr>
        <p:xfrm>
          <a:off x="457200" y="1646238"/>
          <a:ext cx="8229600" cy="486251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930624">
                <a:tc>
                  <a:txBody>
                    <a:bodyPr/>
                    <a:lstStyle/>
                    <a:p>
                      <a:r>
                        <a:rPr lang="en-US" sz="1800" dirty="0"/>
                        <a:t>SUMMARY</a:t>
                      </a:r>
                    </a:p>
                  </a:txBody>
                  <a:tcPr/>
                </a:tc>
                <a:tc>
                  <a:txBody>
                    <a:bodyPr/>
                    <a:lstStyle/>
                    <a:p>
                      <a:r>
                        <a:rPr lang="en-US" sz="1800" dirty="0"/>
                        <a:t>RESPONSE</a:t>
                      </a:r>
                    </a:p>
                  </a:txBody>
                  <a:tcPr/>
                </a:tc>
                <a:tc>
                  <a:txBody>
                    <a:bodyPr/>
                    <a:lstStyle/>
                    <a:p>
                      <a:r>
                        <a:rPr lang="en-US" sz="1800" dirty="0"/>
                        <a:t>ANALYSIS</a:t>
                      </a:r>
                    </a:p>
                  </a:txBody>
                  <a:tcPr/>
                </a:tc>
                <a:extLst>
                  <a:ext uri="{0D108BD9-81ED-4DB2-BD59-A6C34878D82A}">
                    <a16:rowId xmlns:a16="http://schemas.microsoft.com/office/drawing/2014/main" val="10000"/>
                  </a:ext>
                </a:extLst>
              </a:tr>
              <a:tr h="3931888">
                <a:tc>
                  <a:txBody>
                    <a:bodyPr/>
                    <a:lstStyle/>
                    <a:p>
                      <a:pPr>
                        <a:buFont typeface="Arial" pitchFamily="34" charset="0"/>
                        <a:buChar char="•"/>
                      </a:pPr>
                      <a:r>
                        <a:rPr lang="en-US" sz="1800" dirty="0"/>
                        <a:t>A</a:t>
                      </a:r>
                      <a:r>
                        <a:rPr lang="en-US" sz="1800" baseline="0" dirty="0"/>
                        <a:t> picture of a landscape with a tree and an elephant.  The elephant is made up of the letters that spell elephant.  The message: “Will only words remain” appears at the bottom. </a:t>
                      </a:r>
                      <a:endParaRPr lang="en-US" sz="1800" dirty="0"/>
                    </a:p>
                  </a:txBody>
                  <a:tcPr/>
                </a:tc>
                <a:tc>
                  <a:txBody>
                    <a:bodyPr/>
                    <a:lstStyle/>
                    <a:p>
                      <a:pPr>
                        <a:buFont typeface="Arial" pitchFamily="34" charset="0"/>
                        <a:buChar char="•"/>
                      </a:pPr>
                      <a:r>
                        <a:rPr lang="en-US" sz="1800" dirty="0"/>
                        <a:t>This</a:t>
                      </a:r>
                      <a:r>
                        <a:rPr lang="en-US" sz="1800" baseline="0" dirty="0"/>
                        <a:t> is a beautiful landscape, and it is sad that the elephant is not complete.  </a:t>
                      </a:r>
                    </a:p>
                    <a:p>
                      <a:pPr>
                        <a:buFont typeface="Arial" pitchFamily="34" charset="0"/>
                        <a:buChar char="•"/>
                      </a:pPr>
                      <a:r>
                        <a:rPr lang="en-US" sz="1800" baseline="0" dirty="0"/>
                        <a:t>It is important to protect animals. </a:t>
                      </a:r>
                      <a:endParaRPr lang="en-US" sz="1800" dirty="0"/>
                    </a:p>
                  </a:txBody>
                  <a:tcPr/>
                </a:tc>
                <a:tc>
                  <a:txBody>
                    <a:bodyPr/>
                    <a:lstStyle/>
                    <a:p>
                      <a:pPr>
                        <a:buFont typeface="Arial" pitchFamily="34" charset="0"/>
                        <a:buChar char="•"/>
                      </a:pPr>
                      <a:r>
                        <a:rPr lang="en-US" sz="1800" dirty="0"/>
                        <a:t>This is significant because if humans</a:t>
                      </a:r>
                      <a:r>
                        <a:rPr lang="en-US" sz="1800" baseline="0" dirty="0"/>
                        <a:t> continue to destroy the natural habitats of animals, they will die out.  This goes not only for elephants, but all animals.  </a:t>
                      </a:r>
                    </a:p>
                    <a:p>
                      <a:pPr>
                        <a:buFont typeface="Arial" pitchFamily="34" charset="0"/>
                        <a:buNone/>
                      </a:pPr>
                      <a:r>
                        <a:rPr lang="en-US" sz="1800" baseline="0" dirty="0"/>
                        <a:t> </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80753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524000"/>
            <a:ext cx="8229600" cy="5021771"/>
          </a:xfrm>
        </p:spPr>
      </p:pic>
    </p:spTree>
    <p:extLst>
      <p:ext uri="{BB962C8B-B14F-4D97-AF65-F5344CB8AC3E}">
        <p14:creationId xmlns:p14="http://schemas.microsoft.com/office/powerpoint/2010/main" val="1183760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rPr>
              <a:t>What is the difference?</a:t>
            </a:r>
          </a:p>
        </p:txBody>
      </p:sp>
      <p:sp>
        <p:nvSpPr>
          <p:cNvPr id="3" name="Content Placeholder 2"/>
          <p:cNvSpPr>
            <a:spLocks noGrp="1"/>
          </p:cNvSpPr>
          <p:nvPr>
            <p:ph idx="1"/>
          </p:nvPr>
        </p:nvSpPr>
        <p:spPr/>
        <p:txBody>
          <a:bodyPr>
            <a:normAutofit/>
          </a:bodyPr>
          <a:lstStyle/>
          <a:p>
            <a:pPr fontAlgn="auto">
              <a:spcBef>
                <a:spcPts val="0"/>
              </a:spcBef>
              <a:spcAft>
                <a:spcPts val="0"/>
              </a:spcAft>
              <a:buFont typeface="Wingdings 2"/>
              <a:buChar char=""/>
              <a:defRPr/>
            </a:pPr>
            <a:r>
              <a:rPr lang="en-US" dirty="0"/>
              <a:t>Summary:  A description of what happens</a:t>
            </a:r>
          </a:p>
          <a:p>
            <a:pPr lvl="1" fontAlgn="auto">
              <a:spcBef>
                <a:spcPts val="0"/>
              </a:spcBef>
              <a:spcAft>
                <a:spcPts val="0"/>
              </a:spcAft>
              <a:buFont typeface="Wingdings 2"/>
              <a:buChar char=""/>
              <a:defRPr/>
            </a:pPr>
            <a:r>
              <a:rPr lang="en-US" dirty="0"/>
              <a:t>Guidelines</a:t>
            </a:r>
          </a:p>
          <a:p>
            <a:pPr marL="822642" lvl="2" fontAlgn="auto">
              <a:spcAft>
                <a:spcPts val="0"/>
              </a:spcAft>
              <a:defRPr/>
            </a:pPr>
            <a:r>
              <a:rPr lang="en-US" dirty="0"/>
              <a:t>Keep it concise</a:t>
            </a:r>
          </a:p>
          <a:p>
            <a:pPr marL="822642" lvl="2" fontAlgn="auto">
              <a:spcAft>
                <a:spcPts val="0"/>
              </a:spcAft>
              <a:defRPr/>
            </a:pPr>
            <a:r>
              <a:rPr lang="en-US" dirty="0"/>
              <a:t>Include the most important details only</a:t>
            </a:r>
          </a:p>
          <a:p>
            <a:pPr marL="822642" lvl="2" fontAlgn="auto">
              <a:spcAft>
                <a:spcPts val="0"/>
              </a:spcAft>
              <a:defRPr/>
            </a:pPr>
            <a:r>
              <a:rPr lang="en-US" dirty="0"/>
              <a:t>Write in your own words and in complete sentences.</a:t>
            </a:r>
          </a:p>
          <a:p>
            <a:pPr marL="411163" lvl="1" indent="0" fontAlgn="auto">
              <a:spcBef>
                <a:spcPts val="0"/>
              </a:spcBef>
              <a:spcAft>
                <a:spcPts val="0"/>
              </a:spcAft>
              <a:buNone/>
              <a:defRPr/>
            </a:pPr>
            <a:endParaRPr lang="en-US" dirty="0"/>
          </a:p>
          <a:p>
            <a:pPr lvl="1" fontAlgn="auto">
              <a:spcBef>
                <a:spcPts val="0"/>
              </a:spcBef>
              <a:spcAft>
                <a:spcPts val="0"/>
              </a:spcAft>
              <a:buFont typeface="Wingdings 2"/>
              <a:buChar char=""/>
              <a:defRPr/>
            </a:pPr>
            <a:r>
              <a:rPr lang="en-US" dirty="0"/>
              <a:t>Key Questions</a:t>
            </a:r>
          </a:p>
          <a:p>
            <a:pPr lvl="2"/>
            <a:r>
              <a:rPr lang="en-US" dirty="0"/>
              <a:t>What happens in the plot?</a:t>
            </a:r>
            <a:endParaRPr lang="en-US" sz="3500" dirty="0"/>
          </a:p>
          <a:p>
            <a:pPr lvl="2"/>
            <a:r>
              <a:rPr lang="en-US" dirty="0"/>
              <a:t>What characters are involved?</a:t>
            </a:r>
            <a:endParaRPr lang="en-US" sz="3500" dirty="0"/>
          </a:p>
          <a:p>
            <a:pPr lvl="2"/>
            <a:r>
              <a:rPr lang="en-US" dirty="0"/>
              <a:t>What settings are involved?</a:t>
            </a:r>
          </a:p>
          <a:p>
            <a:pPr marL="631825" lvl="2" indent="0">
              <a:buNone/>
            </a:pPr>
            <a:endParaRPr lang="en-US" dirty="0"/>
          </a:p>
          <a:p>
            <a:pPr marL="640080" lvl="1" fontAlgn="auto">
              <a:spcAft>
                <a:spcPts val="0"/>
              </a:spcAft>
              <a:buFontTx/>
              <a:buNone/>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rPr>
              <a:t>What is the difference?</a:t>
            </a:r>
          </a:p>
        </p:txBody>
      </p:sp>
      <p:sp>
        <p:nvSpPr>
          <p:cNvPr id="3" name="Content Placeholder 2"/>
          <p:cNvSpPr>
            <a:spLocks noGrp="1"/>
          </p:cNvSpPr>
          <p:nvPr>
            <p:ph idx="1"/>
          </p:nvPr>
        </p:nvSpPr>
        <p:spPr/>
        <p:txBody>
          <a:bodyPr>
            <a:normAutofit fontScale="92500" lnSpcReduction="20000"/>
          </a:bodyPr>
          <a:lstStyle/>
          <a:p>
            <a:pPr fontAlgn="auto">
              <a:spcBef>
                <a:spcPts val="0"/>
              </a:spcBef>
              <a:spcAft>
                <a:spcPts val="0"/>
              </a:spcAft>
              <a:buFont typeface="Wingdings 2"/>
              <a:buNone/>
              <a:defRPr/>
            </a:pPr>
            <a:endParaRPr lang="en-US" dirty="0"/>
          </a:p>
          <a:p>
            <a:pPr fontAlgn="auto">
              <a:spcBef>
                <a:spcPts val="0"/>
              </a:spcBef>
              <a:spcAft>
                <a:spcPts val="0"/>
              </a:spcAft>
              <a:buFont typeface="Wingdings 2"/>
              <a:buChar char=""/>
              <a:defRPr/>
            </a:pPr>
            <a:r>
              <a:rPr lang="en-US" dirty="0"/>
              <a:t>Response:  Your reaction to what happens</a:t>
            </a:r>
          </a:p>
          <a:p>
            <a:pPr fontAlgn="auto">
              <a:spcBef>
                <a:spcPts val="0"/>
              </a:spcBef>
              <a:spcAft>
                <a:spcPts val="0"/>
              </a:spcAft>
              <a:buFont typeface="Wingdings 2"/>
              <a:buChar char=""/>
              <a:defRPr/>
            </a:pPr>
            <a:endParaRPr lang="en-US" dirty="0"/>
          </a:p>
          <a:p>
            <a:pPr lvl="1" fontAlgn="auto">
              <a:spcBef>
                <a:spcPts val="0"/>
              </a:spcBef>
              <a:spcAft>
                <a:spcPts val="0"/>
              </a:spcAft>
              <a:buFont typeface="Wingdings 2"/>
              <a:buChar char=""/>
              <a:defRPr/>
            </a:pPr>
            <a:r>
              <a:rPr lang="en-US" dirty="0"/>
              <a:t>Guidelines</a:t>
            </a:r>
          </a:p>
          <a:p>
            <a:pPr lvl="3" fontAlgn="auto">
              <a:spcBef>
                <a:spcPts val="0"/>
              </a:spcBef>
              <a:spcAft>
                <a:spcPts val="0"/>
              </a:spcAft>
              <a:buFont typeface="Wingdings 2"/>
              <a:buChar char=""/>
              <a:defRPr/>
            </a:pPr>
            <a:r>
              <a:rPr lang="en-US" dirty="0"/>
              <a:t>This section is very open. You can write about whatever your reaction is to the text. Write in complete sentences.</a:t>
            </a:r>
          </a:p>
          <a:p>
            <a:pPr marL="822325" lvl="3" indent="0" fontAlgn="auto">
              <a:spcBef>
                <a:spcPts val="0"/>
              </a:spcBef>
              <a:spcAft>
                <a:spcPts val="0"/>
              </a:spcAft>
              <a:buNone/>
              <a:defRPr/>
            </a:pPr>
            <a:endParaRPr lang="en-US" dirty="0"/>
          </a:p>
          <a:p>
            <a:pPr lvl="1" fontAlgn="auto">
              <a:spcBef>
                <a:spcPts val="0"/>
              </a:spcBef>
              <a:spcAft>
                <a:spcPts val="0"/>
              </a:spcAft>
              <a:buFont typeface="Wingdings 2"/>
              <a:buChar char=""/>
              <a:defRPr/>
            </a:pPr>
            <a:r>
              <a:rPr lang="en-US" dirty="0"/>
              <a:t>Key Questions</a:t>
            </a:r>
          </a:p>
          <a:p>
            <a:pPr marL="640080" lvl="1" fontAlgn="auto">
              <a:spcAft>
                <a:spcPts val="0"/>
              </a:spcAft>
              <a:defRPr/>
            </a:pPr>
            <a:r>
              <a:rPr lang="en-US" dirty="0"/>
              <a:t>What is your opinion about what happens?</a:t>
            </a:r>
          </a:p>
          <a:p>
            <a:pPr marL="640080" lvl="1" fontAlgn="auto">
              <a:spcAft>
                <a:spcPts val="0"/>
              </a:spcAft>
              <a:defRPr/>
            </a:pPr>
            <a:r>
              <a:rPr lang="en-US" dirty="0"/>
              <a:t>How can you connect?</a:t>
            </a:r>
          </a:p>
          <a:p>
            <a:pPr marL="640080" lvl="1" fontAlgn="auto">
              <a:spcAft>
                <a:spcPts val="0"/>
              </a:spcAft>
              <a:defRPr/>
            </a:pPr>
            <a:r>
              <a:rPr lang="en-US" dirty="0"/>
              <a:t>What does this part make you think of?</a:t>
            </a:r>
          </a:p>
          <a:p>
            <a:pPr marL="640080" lvl="1" fontAlgn="auto">
              <a:spcAft>
                <a:spcPts val="0"/>
              </a:spcAft>
              <a:defRPr/>
            </a:pPr>
            <a:r>
              <a:rPr lang="en-US" dirty="0"/>
              <a:t>What questions do you have about this part?</a:t>
            </a:r>
          </a:p>
          <a:p>
            <a:pPr marL="640080" lvl="1" fontAlgn="auto">
              <a:spcAft>
                <a:spcPts val="0"/>
              </a:spcAft>
              <a:defRPr/>
            </a:pPr>
            <a:r>
              <a:rPr lang="en-US" dirty="0"/>
              <a:t>What predictions you can make?</a:t>
            </a:r>
          </a:p>
          <a:p>
            <a:pPr marL="411480" lvl="1" indent="0" fontAlgn="auto">
              <a:spcAft>
                <a:spcPts val="0"/>
              </a:spcAft>
              <a:buNone/>
              <a:defRPr/>
            </a:pPr>
            <a:endParaRPr lang="en-US" dirty="0"/>
          </a:p>
          <a:p>
            <a:pPr marL="640080" lvl="1" fontAlgn="auto">
              <a:spcAft>
                <a:spcPts val="0"/>
              </a:spcAft>
              <a:buFontTx/>
              <a:buNone/>
              <a:defRPr/>
            </a:pPr>
            <a:endParaRPr lang="en-US" dirty="0"/>
          </a:p>
        </p:txBody>
      </p:sp>
    </p:spTree>
    <p:extLst>
      <p:ext uri="{BB962C8B-B14F-4D97-AF65-F5344CB8AC3E}">
        <p14:creationId xmlns:p14="http://schemas.microsoft.com/office/powerpoint/2010/main" val="189293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fontAlgn="auto">
              <a:spcAft>
                <a:spcPts val="0"/>
              </a:spcAft>
              <a:defRPr/>
            </a:pPr>
            <a:r>
              <a:rPr lang="en-US" dirty="0">
                <a:solidFill>
                  <a:schemeClr val="tx2">
                    <a:tint val="100000"/>
                    <a:shade val="90000"/>
                    <a:satMod val="250000"/>
                    <a:alpha val="100000"/>
                  </a:schemeClr>
                </a:solidFill>
              </a:rPr>
              <a:t>What is the difference?</a:t>
            </a:r>
          </a:p>
        </p:txBody>
      </p:sp>
      <p:sp>
        <p:nvSpPr>
          <p:cNvPr id="3" name="Content Placeholder 2"/>
          <p:cNvSpPr>
            <a:spLocks noGrp="1"/>
          </p:cNvSpPr>
          <p:nvPr>
            <p:ph idx="1"/>
          </p:nvPr>
        </p:nvSpPr>
        <p:spPr>
          <a:xfrm>
            <a:off x="457200" y="1219200"/>
            <a:ext cx="8229600" cy="5257800"/>
          </a:xfrm>
        </p:spPr>
        <p:txBody>
          <a:bodyPr>
            <a:normAutofit fontScale="25000" lnSpcReduction="20000"/>
          </a:bodyPr>
          <a:lstStyle/>
          <a:p>
            <a:pPr marL="640080" lvl="1" fontAlgn="auto">
              <a:spcAft>
                <a:spcPts val="0"/>
              </a:spcAft>
              <a:buFontTx/>
              <a:buNone/>
              <a:defRPr/>
            </a:pPr>
            <a:endParaRPr lang="en-US" sz="7200" dirty="0"/>
          </a:p>
          <a:p>
            <a:pPr fontAlgn="auto">
              <a:spcBef>
                <a:spcPts val="0"/>
              </a:spcBef>
              <a:spcAft>
                <a:spcPts val="0"/>
              </a:spcAft>
              <a:buFont typeface="Wingdings 2"/>
              <a:buChar char=""/>
              <a:defRPr/>
            </a:pPr>
            <a:r>
              <a:rPr lang="en-US" sz="8000" dirty="0"/>
              <a:t>Analysis: Explanation of why it is significant</a:t>
            </a:r>
          </a:p>
          <a:p>
            <a:pPr marL="0" indent="0" fontAlgn="auto">
              <a:spcBef>
                <a:spcPts val="0"/>
              </a:spcBef>
              <a:spcAft>
                <a:spcPts val="0"/>
              </a:spcAft>
              <a:buNone/>
              <a:defRPr/>
            </a:pPr>
            <a:endParaRPr lang="en-US" sz="6400" dirty="0"/>
          </a:p>
          <a:p>
            <a:pPr lvl="1" fontAlgn="auto">
              <a:spcBef>
                <a:spcPts val="0"/>
              </a:spcBef>
              <a:spcAft>
                <a:spcPts val="0"/>
              </a:spcAft>
              <a:buFont typeface="Wingdings 2"/>
              <a:buChar char=""/>
              <a:defRPr/>
            </a:pPr>
            <a:r>
              <a:rPr lang="en-US" sz="6400" dirty="0"/>
              <a:t>Guidelines</a:t>
            </a:r>
          </a:p>
          <a:p>
            <a:pPr lvl="2" fontAlgn="auto">
              <a:spcBef>
                <a:spcPts val="0"/>
              </a:spcBef>
              <a:spcAft>
                <a:spcPts val="0"/>
              </a:spcAft>
              <a:buFont typeface="Wingdings 2"/>
              <a:buChar char=""/>
              <a:defRPr/>
            </a:pPr>
            <a:r>
              <a:rPr lang="en-US" sz="6400" dirty="0"/>
              <a:t>Be thoughtful and thorough</a:t>
            </a:r>
          </a:p>
          <a:p>
            <a:pPr lvl="2" fontAlgn="auto">
              <a:spcBef>
                <a:spcPts val="0"/>
              </a:spcBef>
              <a:spcAft>
                <a:spcPts val="0"/>
              </a:spcAft>
              <a:buFont typeface="Wingdings 2"/>
              <a:buChar char=""/>
              <a:defRPr/>
            </a:pPr>
            <a:r>
              <a:rPr lang="en-US" sz="6400" dirty="0"/>
              <a:t>Write complete sentences</a:t>
            </a:r>
          </a:p>
          <a:p>
            <a:pPr lvl="2" fontAlgn="auto">
              <a:spcBef>
                <a:spcPts val="0"/>
              </a:spcBef>
              <a:spcAft>
                <a:spcPts val="0"/>
              </a:spcAft>
              <a:buFont typeface="Wingdings 2"/>
              <a:buChar char=""/>
              <a:defRPr/>
            </a:pPr>
            <a:r>
              <a:rPr lang="en-US" sz="6400" dirty="0"/>
              <a:t>Make sure you are not simply restating the summary</a:t>
            </a:r>
          </a:p>
          <a:p>
            <a:pPr lvl="2" fontAlgn="auto">
              <a:spcBef>
                <a:spcPts val="0"/>
              </a:spcBef>
              <a:spcAft>
                <a:spcPts val="0"/>
              </a:spcAft>
              <a:buFont typeface="Wingdings 2"/>
              <a:buChar char=""/>
              <a:defRPr/>
            </a:pPr>
            <a:r>
              <a:rPr lang="en-US" sz="6400" dirty="0"/>
              <a:t>Ask yourself :  Why does this matter? Why is </a:t>
            </a:r>
            <a:r>
              <a:rPr lang="en-US" sz="6400"/>
              <a:t>this important? </a:t>
            </a:r>
            <a:endParaRPr lang="en-US" sz="6400" dirty="0"/>
          </a:p>
          <a:p>
            <a:pPr marL="631825" lvl="2" indent="0" fontAlgn="auto">
              <a:spcBef>
                <a:spcPts val="0"/>
              </a:spcBef>
              <a:spcAft>
                <a:spcPts val="0"/>
              </a:spcAft>
              <a:buNone/>
              <a:defRPr/>
            </a:pPr>
            <a:endParaRPr lang="en-US" sz="5600" dirty="0"/>
          </a:p>
          <a:p>
            <a:pPr lvl="1" fontAlgn="auto">
              <a:spcBef>
                <a:spcPts val="0"/>
              </a:spcBef>
              <a:spcAft>
                <a:spcPts val="0"/>
              </a:spcAft>
              <a:buFont typeface="Wingdings 2"/>
              <a:buChar char=""/>
              <a:defRPr/>
            </a:pPr>
            <a:r>
              <a:rPr lang="en-US" sz="6400" dirty="0"/>
              <a:t>Key Focus Points</a:t>
            </a:r>
          </a:p>
          <a:p>
            <a:pPr marL="411163" lvl="1" indent="0" fontAlgn="auto">
              <a:spcBef>
                <a:spcPts val="0"/>
              </a:spcBef>
              <a:spcAft>
                <a:spcPts val="0"/>
              </a:spcAft>
              <a:buNone/>
              <a:defRPr/>
            </a:pPr>
            <a:endParaRPr lang="en-US" sz="6400" dirty="0"/>
          </a:p>
          <a:p>
            <a:pPr lvl="1"/>
            <a:r>
              <a:rPr lang="en-US" sz="6400" u="sng" dirty="0"/>
              <a:t>When analyzing literature think about:</a:t>
            </a:r>
          </a:p>
          <a:p>
            <a:pPr lvl="2"/>
            <a:r>
              <a:rPr lang="en-US" sz="5600" dirty="0"/>
              <a:t>Character development</a:t>
            </a:r>
          </a:p>
          <a:p>
            <a:pPr lvl="2"/>
            <a:r>
              <a:rPr lang="en-US" sz="5600" dirty="0"/>
              <a:t>Theme</a:t>
            </a:r>
          </a:p>
          <a:p>
            <a:pPr lvl="2"/>
            <a:r>
              <a:rPr lang="en-US" sz="5600" dirty="0"/>
              <a:t>Conflict</a:t>
            </a:r>
          </a:p>
          <a:p>
            <a:pPr lvl="2"/>
            <a:r>
              <a:rPr lang="en-US" sz="5600" dirty="0"/>
              <a:t>Tone/mood </a:t>
            </a:r>
          </a:p>
          <a:p>
            <a:pPr lvl="2"/>
            <a:r>
              <a:rPr lang="en-US" sz="5600" dirty="0"/>
              <a:t>Literary devices </a:t>
            </a:r>
          </a:p>
          <a:p>
            <a:pPr marL="0" indent="0">
              <a:buNone/>
            </a:pPr>
            <a:r>
              <a:rPr lang="en-US" sz="6400" dirty="0"/>
              <a:t> </a:t>
            </a:r>
          </a:p>
          <a:p>
            <a:pPr lvl="1"/>
            <a:r>
              <a:rPr lang="en-US" sz="6400" u="sng" dirty="0"/>
              <a:t>When analyzing non-fiction think about:</a:t>
            </a:r>
          </a:p>
          <a:p>
            <a:pPr marL="0" indent="0">
              <a:buNone/>
            </a:pPr>
            <a:r>
              <a:rPr lang="en-US" sz="6400" dirty="0"/>
              <a:t> </a:t>
            </a:r>
          </a:p>
          <a:p>
            <a:pPr lvl="1"/>
            <a:r>
              <a:rPr lang="en-US" sz="6400" dirty="0"/>
              <a:t>What the info shows</a:t>
            </a:r>
          </a:p>
          <a:p>
            <a:pPr lvl="1"/>
            <a:r>
              <a:rPr lang="en-US" sz="6400" dirty="0"/>
              <a:t>What the info teaches</a:t>
            </a:r>
          </a:p>
          <a:p>
            <a:pPr lvl="1"/>
            <a:r>
              <a:rPr lang="en-US" sz="6400" dirty="0"/>
              <a:t>What universal theme the info connects to and the importance of that connection</a:t>
            </a:r>
          </a:p>
          <a:p>
            <a:pPr lvl="1"/>
            <a:r>
              <a:rPr lang="en-US" sz="6400" dirty="0"/>
              <a:t>Why the info is important</a:t>
            </a:r>
          </a:p>
          <a:p>
            <a:pPr marL="640080" lvl="1" fontAlgn="auto">
              <a:spcAft>
                <a:spcPts val="0"/>
              </a:spcAft>
              <a:defRPr/>
            </a:pPr>
            <a:endParaRPr lang="en-US" dirty="0"/>
          </a:p>
          <a:p>
            <a:pPr marL="640080" lvl="1" fontAlgn="auto">
              <a:spcAft>
                <a:spcPts val="0"/>
              </a:spcAft>
              <a:buFontTx/>
              <a:buNone/>
              <a:defRPr/>
            </a:pPr>
            <a:endParaRPr lang="en-US" dirty="0"/>
          </a:p>
        </p:txBody>
      </p:sp>
    </p:spTree>
    <p:extLst>
      <p:ext uri="{BB962C8B-B14F-4D97-AF65-F5344CB8AC3E}">
        <p14:creationId xmlns:p14="http://schemas.microsoft.com/office/powerpoint/2010/main" val="1892937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143000"/>
          </a:xfrm>
        </p:spPr>
        <p:txBody>
          <a:bodyPr/>
          <a:lstStyle/>
          <a:p>
            <a:pPr marL="54864" algn="l" fontAlgn="auto">
              <a:spcAft>
                <a:spcPts val="0"/>
              </a:spcAft>
              <a:defRPr/>
            </a:pPr>
            <a:r>
              <a:rPr lang="en-US" sz="4000" dirty="0">
                <a:solidFill>
                  <a:schemeClr val="tx2">
                    <a:tint val="100000"/>
                    <a:shade val="90000"/>
                    <a:satMod val="250000"/>
                    <a:alpha val="100000"/>
                  </a:schemeClr>
                </a:solidFill>
              </a:rPr>
              <a:t>Example: The Boy Who Cried Wolf</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8615340"/>
              </p:ext>
            </p:extLst>
          </p:nvPr>
        </p:nvGraphicFramePr>
        <p:xfrm>
          <a:off x="457200" y="1646238"/>
          <a:ext cx="8229600" cy="4678362"/>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92590">
                <a:tc>
                  <a:txBody>
                    <a:bodyPr/>
                    <a:lstStyle/>
                    <a:p>
                      <a:r>
                        <a:rPr lang="en-US" dirty="0"/>
                        <a:t>SUMMARY</a:t>
                      </a:r>
                    </a:p>
                  </a:txBody>
                  <a:tcPr/>
                </a:tc>
                <a:tc>
                  <a:txBody>
                    <a:bodyPr/>
                    <a:lstStyle/>
                    <a:p>
                      <a:r>
                        <a:rPr lang="en-US" dirty="0"/>
                        <a:t>RESPONSE</a:t>
                      </a:r>
                    </a:p>
                  </a:txBody>
                  <a:tcPr/>
                </a:tc>
                <a:tc>
                  <a:txBody>
                    <a:bodyPr/>
                    <a:lstStyle/>
                    <a:p>
                      <a:r>
                        <a:rPr lang="en-US" dirty="0"/>
                        <a:t>ANALYSIS</a:t>
                      </a:r>
                    </a:p>
                  </a:txBody>
                  <a:tcPr/>
                </a:tc>
                <a:extLst>
                  <a:ext uri="{0D108BD9-81ED-4DB2-BD59-A6C34878D82A}">
                    <a16:rowId xmlns:a16="http://schemas.microsoft.com/office/drawing/2014/main" val="10000"/>
                  </a:ext>
                </a:extLst>
              </a:tr>
              <a:tr h="4285772">
                <a:tc>
                  <a:txBody>
                    <a:bodyPr/>
                    <a:lstStyle/>
                    <a:p>
                      <a:pPr>
                        <a:buFont typeface="Arial" pitchFamily="34" charset="0"/>
                        <a:buChar char="•"/>
                      </a:pPr>
                      <a:r>
                        <a:rPr lang="en-US" sz="1600" dirty="0"/>
                        <a:t>A boy, who watches a flock of sheep near a village, decides to play a prank by crying out, “</a:t>
                      </a:r>
                      <a:r>
                        <a:rPr lang="en-US" sz="1600" baseline="0" dirty="0"/>
                        <a:t> </a:t>
                      </a:r>
                      <a:r>
                        <a:rPr lang="en-US" sz="1600" baseline="0" dirty="0">
                          <a:hlinkClick r:id="" action="ppaction://noaction">
                            <a:snd r:embed="rId2" name="76456__gorgoroth6669__wolf-howl.wav"/>
                          </a:hlinkClick>
                        </a:rPr>
                        <a:t>Wolf</a:t>
                      </a:r>
                      <a:r>
                        <a:rPr lang="en-US" sz="1600" dirty="0">
                          <a:hlinkClick r:id="" action="ppaction://noaction">
                            <a:snd r:embed="rId2" name="76456__gorgoroth6669__wolf-howl.wav"/>
                          </a:hlinkClick>
                        </a:rPr>
                        <a:t>! Wolf!“</a:t>
                      </a:r>
                      <a:endParaRPr lang="en-US" sz="1600" dirty="0"/>
                    </a:p>
                    <a:p>
                      <a:pPr>
                        <a:buFont typeface="Arial" pitchFamily="34" charset="0"/>
                        <a:buChar char="•"/>
                      </a:pPr>
                      <a:r>
                        <a:rPr lang="en-US" sz="1600" dirty="0"/>
                        <a:t>When his neighbors come to help him,  he laughs at them for falling for the prank. </a:t>
                      </a:r>
                    </a:p>
                    <a:p>
                      <a:pPr>
                        <a:buFont typeface="Arial" pitchFamily="34" charset="0"/>
                        <a:buChar char="•"/>
                      </a:pPr>
                      <a:r>
                        <a:rPr lang="en-US" sz="1600" dirty="0"/>
                        <a:t>Then</a:t>
                      </a:r>
                      <a:r>
                        <a:rPr lang="en-US" sz="1600" baseline="0" dirty="0"/>
                        <a:t> one day the wolf</a:t>
                      </a:r>
                      <a:r>
                        <a:rPr lang="en-US" sz="1600" dirty="0"/>
                        <a:t> does actually come.</a:t>
                      </a:r>
                    </a:p>
                    <a:p>
                      <a:pPr>
                        <a:buFont typeface="Arial" pitchFamily="34" charset="0"/>
                        <a:buChar char="•"/>
                      </a:pPr>
                      <a:r>
                        <a:rPr lang="en-US" sz="1600" dirty="0"/>
                        <a:t> The boy, now really alarmed, shouts in terror: “Wolf!</a:t>
                      </a:r>
                      <a:r>
                        <a:rPr lang="en-US" sz="1600" baseline="0" dirty="0"/>
                        <a:t> Wolf!</a:t>
                      </a:r>
                      <a:r>
                        <a:rPr lang="en-US" sz="1600" dirty="0"/>
                        <a:t>“</a:t>
                      </a:r>
                    </a:p>
                    <a:p>
                      <a:pPr>
                        <a:buFont typeface="Arial" pitchFamily="34" charset="0"/>
                        <a:buChar char="•"/>
                      </a:pPr>
                      <a:r>
                        <a:rPr lang="en-US" sz="1600" dirty="0"/>
                        <a:t>This time no one pays attention to his  cries</a:t>
                      </a:r>
                      <a:r>
                        <a:rPr lang="en-US" sz="1600" baseline="0" dirty="0"/>
                        <a:t> and do not come to his aid.  </a:t>
                      </a:r>
                    </a:p>
                  </a:txBody>
                  <a:tcPr/>
                </a:tc>
                <a:tc>
                  <a:txBody>
                    <a:bodyPr/>
                    <a:lstStyle/>
                    <a:p>
                      <a:pPr>
                        <a:buFontTx/>
                        <a:buNone/>
                      </a:pPr>
                      <a:endParaRPr lang="en-US" baseline="0" dirty="0"/>
                    </a:p>
                    <a:p>
                      <a:pPr>
                        <a:buFontTx/>
                        <a:buNone/>
                      </a:pPr>
                      <a:endParaRPr lang="en-US" dirty="0"/>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15376" name="Picture 2" descr="C:\Users\Owner\AppData\Local\Microsoft\Windows\Temporary Internet Files\Content.IE5\BEYVJ7S4\MP9002626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438400"/>
            <a:ext cx="240823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58455380"/>
              </p:ext>
            </p:extLst>
          </p:nvPr>
        </p:nvGraphicFramePr>
        <p:xfrm>
          <a:off x="457200" y="1646238"/>
          <a:ext cx="8229600" cy="515018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90465">
                <a:tc>
                  <a:txBody>
                    <a:bodyPr/>
                    <a:lstStyle/>
                    <a:p>
                      <a:r>
                        <a:rPr lang="en-US" sz="1900" dirty="0"/>
                        <a:t>SUMMARY</a:t>
                      </a:r>
                    </a:p>
                  </a:txBody>
                  <a:tcPr marT="48140" marB="48140"/>
                </a:tc>
                <a:tc>
                  <a:txBody>
                    <a:bodyPr/>
                    <a:lstStyle/>
                    <a:p>
                      <a:r>
                        <a:rPr lang="en-US" sz="1900" dirty="0"/>
                        <a:t>RESPONSE</a:t>
                      </a:r>
                    </a:p>
                  </a:txBody>
                  <a:tcPr marT="48140" marB="48140"/>
                </a:tc>
                <a:tc>
                  <a:txBody>
                    <a:bodyPr/>
                    <a:lstStyle/>
                    <a:p>
                      <a:r>
                        <a:rPr lang="en-US" sz="1900" dirty="0"/>
                        <a:t>ANALYSIS</a:t>
                      </a:r>
                    </a:p>
                  </a:txBody>
                  <a:tcPr marT="48140" marB="48140"/>
                </a:tc>
                <a:extLst>
                  <a:ext uri="{0D108BD9-81ED-4DB2-BD59-A6C34878D82A}">
                    <a16:rowId xmlns:a16="http://schemas.microsoft.com/office/drawing/2014/main" val="10000"/>
                  </a:ext>
                </a:extLst>
              </a:tr>
              <a:tr h="4460935">
                <a:tc>
                  <a:txBody>
                    <a:bodyPr/>
                    <a:lstStyle/>
                    <a:p>
                      <a:pPr>
                        <a:buFont typeface="Arial" pitchFamily="34" charset="0"/>
                        <a:buChar char="•"/>
                      </a:pPr>
                      <a:r>
                        <a:rPr lang="en-US" sz="1700" dirty="0"/>
                        <a:t>A boy, who watches a flock of sheep near a village, decides to play a prank by crying out, </a:t>
                      </a:r>
                      <a:r>
                        <a:rPr lang="en-US" sz="1700" dirty="0">
                          <a:hlinkClick r:id="" action="ppaction://noaction" endSnd="1"/>
                        </a:rPr>
                        <a:t>“Wolf! Wolf!”</a:t>
                      </a:r>
                      <a:endParaRPr lang="en-US" sz="1700" dirty="0"/>
                    </a:p>
                    <a:p>
                      <a:pPr>
                        <a:buFont typeface="Arial" pitchFamily="34" charset="0"/>
                        <a:buChar char="•"/>
                      </a:pPr>
                      <a:r>
                        <a:rPr lang="en-US" sz="1700" dirty="0"/>
                        <a:t>When his neighbors come to help him,  he laughs at them for falling for the prank.  </a:t>
                      </a:r>
                    </a:p>
                    <a:p>
                      <a:pPr>
                        <a:buFont typeface="Arial" pitchFamily="34" charset="0"/>
                        <a:buChar char="•"/>
                      </a:pPr>
                      <a:r>
                        <a:rPr lang="en-US" sz="1700" dirty="0"/>
                        <a:t>Then</a:t>
                      </a:r>
                      <a:r>
                        <a:rPr lang="en-US" sz="1700" baseline="0" dirty="0"/>
                        <a:t> one day the wolf</a:t>
                      </a:r>
                      <a:r>
                        <a:rPr lang="en-US" sz="1700" dirty="0"/>
                        <a:t> does actually come.</a:t>
                      </a:r>
                    </a:p>
                    <a:p>
                      <a:pPr>
                        <a:buFont typeface="Arial" pitchFamily="34" charset="0"/>
                        <a:buChar char="•"/>
                      </a:pPr>
                      <a:r>
                        <a:rPr lang="en-US" sz="1700" dirty="0"/>
                        <a:t> The boy, now really alarmed, shouts in terror: “Wolf!</a:t>
                      </a:r>
                      <a:r>
                        <a:rPr lang="en-US" sz="1700" baseline="0" dirty="0"/>
                        <a:t> Wolf!</a:t>
                      </a:r>
                      <a:r>
                        <a:rPr lang="en-US" sz="1700" dirty="0"/>
                        <a:t>“</a:t>
                      </a:r>
                    </a:p>
                    <a:p>
                      <a:pPr>
                        <a:buFont typeface="Arial" pitchFamily="34" charset="0"/>
                        <a:buChar char="•"/>
                      </a:pPr>
                      <a:r>
                        <a:rPr lang="en-US" sz="1700" dirty="0"/>
                        <a:t>This time no one pays attention to his  cries</a:t>
                      </a:r>
                      <a:r>
                        <a:rPr lang="en-US" sz="1700" baseline="0" dirty="0"/>
                        <a:t> and do not come to his aid.  </a:t>
                      </a:r>
                    </a:p>
                    <a:p>
                      <a:endParaRPr lang="en-US" sz="1700" dirty="0"/>
                    </a:p>
                  </a:txBody>
                  <a:tcPr marT="48140" marB="48140"/>
                </a:tc>
                <a:tc>
                  <a:txBody>
                    <a:bodyPr/>
                    <a:lstStyle/>
                    <a:p>
                      <a:pPr>
                        <a:buFontTx/>
                        <a:buChar char="-"/>
                      </a:pPr>
                      <a:r>
                        <a:rPr lang="en-US" sz="1900" b="1" dirty="0"/>
                        <a:t>What is</a:t>
                      </a:r>
                      <a:r>
                        <a:rPr lang="en-US" sz="1900" b="1" baseline="0" dirty="0"/>
                        <a:t> your reaction to the events of this story?</a:t>
                      </a:r>
                    </a:p>
                    <a:p>
                      <a:pPr>
                        <a:buFontTx/>
                        <a:buChar char="-"/>
                      </a:pPr>
                      <a:endParaRPr lang="en-US" sz="1900" baseline="0" dirty="0"/>
                    </a:p>
                    <a:p>
                      <a:endParaRPr lang="en-US" sz="1900" dirty="0"/>
                    </a:p>
                  </a:txBody>
                  <a:tcPr marT="48140" marB="48140"/>
                </a:tc>
                <a:tc>
                  <a:txBody>
                    <a:bodyPr/>
                    <a:lstStyle/>
                    <a:p>
                      <a:endParaRPr lang="en-US" sz="1900" dirty="0"/>
                    </a:p>
                  </a:txBody>
                  <a:tcPr marT="48140" marB="48140"/>
                </a:tc>
                <a:extLst>
                  <a:ext uri="{0D108BD9-81ED-4DB2-BD59-A6C34878D82A}">
                    <a16:rowId xmlns:a16="http://schemas.microsoft.com/office/drawing/2014/main" val="10001"/>
                  </a:ext>
                </a:extLst>
              </a:tr>
            </a:tbl>
          </a:graphicData>
        </a:graphic>
      </p:graphicFrame>
      <p:sp>
        <p:nvSpPr>
          <p:cNvPr id="4" name="Title 1"/>
          <p:cNvSpPr>
            <a:spLocks noGrp="1"/>
          </p:cNvSpPr>
          <p:nvPr>
            <p:ph type="title"/>
          </p:nvPr>
        </p:nvSpPr>
        <p:spPr>
          <a:xfrm>
            <a:off x="457200" y="253536"/>
            <a:ext cx="8229600" cy="1143000"/>
          </a:xfrm>
        </p:spPr>
        <p:txBody>
          <a:bodyPr/>
          <a:lstStyle/>
          <a:p>
            <a:pPr marL="54864" algn="l" fontAlgn="auto">
              <a:spcAft>
                <a:spcPts val="0"/>
              </a:spcAft>
              <a:defRPr/>
            </a:pPr>
            <a:r>
              <a:rPr lang="en-US" sz="4000" dirty="0">
                <a:solidFill>
                  <a:schemeClr val="tx2">
                    <a:tint val="100000"/>
                    <a:shade val="90000"/>
                    <a:satMod val="250000"/>
                    <a:alpha val="100000"/>
                  </a:schemeClr>
                </a:solidFill>
              </a:rPr>
              <a:t>Example: The Boy Who Cried Wolf</a:t>
            </a:r>
          </a:p>
        </p:txBody>
      </p:sp>
      <p:pic>
        <p:nvPicPr>
          <p:cNvPr id="16400" name="Picture 3" descr="C:\Users\Owner\AppData\Local\Microsoft\Windows\Temporary Internet Files\Content.IE5\BEYVJ7S4\MC9001406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590800"/>
            <a:ext cx="22415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1827825664"/>
              </p:ext>
            </p:extLst>
          </p:nvPr>
        </p:nvGraphicFramePr>
        <p:xfrm>
          <a:off x="457200" y="1646238"/>
          <a:ext cx="8229600" cy="5150185"/>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90465">
                <a:tc>
                  <a:txBody>
                    <a:bodyPr/>
                    <a:lstStyle/>
                    <a:p>
                      <a:r>
                        <a:rPr lang="en-US" sz="1900" dirty="0"/>
                        <a:t>SUMMARY</a:t>
                      </a:r>
                    </a:p>
                  </a:txBody>
                  <a:tcPr marT="48140" marB="48140"/>
                </a:tc>
                <a:tc>
                  <a:txBody>
                    <a:bodyPr/>
                    <a:lstStyle/>
                    <a:p>
                      <a:r>
                        <a:rPr lang="en-US" sz="1900" dirty="0"/>
                        <a:t>RESPONSE</a:t>
                      </a:r>
                    </a:p>
                  </a:txBody>
                  <a:tcPr marT="48140" marB="48140"/>
                </a:tc>
                <a:tc>
                  <a:txBody>
                    <a:bodyPr/>
                    <a:lstStyle/>
                    <a:p>
                      <a:r>
                        <a:rPr lang="en-US" sz="1900" dirty="0"/>
                        <a:t>ANALYSIS</a:t>
                      </a:r>
                    </a:p>
                  </a:txBody>
                  <a:tcPr marT="48140" marB="48140"/>
                </a:tc>
                <a:extLst>
                  <a:ext uri="{0D108BD9-81ED-4DB2-BD59-A6C34878D82A}">
                    <a16:rowId xmlns:a16="http://schemas.microsoft.com/office/drawing/2014/main" val="10000"/>
                  </a:ext>
                </a:extLst>
              </a:tr>
              <a:tr h="4460935">
                <a:tc>
                  <a:txBody>
                    <a:bodyPr/>
                    <a:lstStyle/>
                    <a:p>
                      <a:pPr>
                        <a:buFont typeface="Arial" pitchFamily="34" charset="0"/>
                        <a:buChar char="•"/>
                      </a:pPr>
                      <a:r>
                        <a:rPr lang="en-US" sz="1700" dirty="0"/>
                        <a:t>A boy, who watches a flock of sheep near a village, decides to play a prank by crying out, "Wolf! Wolf!“</a:t>
                      </a:r>
                    </a:p>
                    <a:p>
                      <a:pPr>
                        <a:buFont typeface="Arial" pitchFamily="34" charset="0"/>
                        <a:buChar char="•"/>
                      </a:pPr>
                      <a:r>
                        <a:rPr lang="en-US" sz="1700" dirty="0"/>
                        <a:t>When his neighbors come to help him,  he laughs at them for falling for the prank.  </a:t>
                      </a:r>
                    </a:p>
                    <a:p>
                      <a:pPr>
                        <a:buFont typeface="Arial" pitchFamily="34" charset="0"/>
                        <a:buChar char="•"/>
                      </a:pPr>
                      <a:r>
                        <a:rPr lang="en-US" sz="1700" dirty="0"/>
                        <a:t>Then</a:t>
                      </a:r>
                      <a:r>
                        <a:rPr lang="en-US" sz="1700" baseline="0" dirty="0"/>
                        <a:t> one day the wolf</a:t>
                      </a:r>
                      <a:r>
                        <a:rPr lang="en-US" sz="1700" dirty="0"/>
                        <a:t> does actually come.</a:t>
                      </a:r>
                    </a:p>
                    <a:p>
                      <a:pPr>
                        <a:buFont typeface="Arial" pitchFamily="34" charset="0"/>
                        <a:buChar char="•"/>
                      </a:pPr>
                      <a:r>
                        <a:rPr lang="en-US" sz="1700" dirty="0"/>
                        <a:t> The boy, now really alarmed, shouts in terror: “Wolf!</a:t>
                      </a:r>
                      <a:r>
                        <a:rPr lang="en-US" sz="1700" baseline="0" dirty="0"/>
                        <a:t> Wolf!</a:t>
                      </a:r>
                      <a:r>
                        <a:rPr lang="en-US" sz="1700" dirty="0"/>
                        <a:t>“</a:t>
                      </a:r>
                    </a:p>
                    <a:p>
                      <a:pPr>
                        <a:buFont typeface="Arial" pitchFamily="34" charset="0"/>
                        <a:buChar char="•"/>
                      </a:pPr>
                      <a:r>
                        <a:rPr lang="en-US" sz="1700" dirty="0"/>
                        <a:t>This time no one pays attention to his  cries</a:t>
                      </a:r>
                      <a:r>
                        <a:rPr lang="en-US" sz="1700" baseline="0" dirty="0"/>
                        <a:t> and do not come to his aid.  </a:t>
                      </a:r>
                    </a:p>
                    <a:p>
                      <a:endParaRPr lang="en-US" sz="1700" dirty="0"/>
                    </a:p>
                  </a:txBody>
                  <a:tcPr marT="48140" marB="48140"/>
                </a:tc>
                <a:tc>
                  <a:txBody>
                    <a:bodyPr/>
                    <a:lstStyle/>
                    <a:p>
                      <a:pPr>
                        <a:buFontTx/>
                        <a:buChar char="-"/>
                      </a:pPr>
                      <a:r>
                        <a:rPr lang="en-US" sz="1900" b="1" dirty="0"/>
                        <a:t>What is</a:t>
                      </a:r>
                      <a:r>
                        <a:rPr lang="en-US" sz="1900" b="1" baseline="0" dirty="0"/>
                        <a:t> your reaction to the events of this story?</a:t>
                      </a:r>
                    </a:p>
                    <a:p>
                      <a:pPr>
                        <a:buFontTx/>
                        <a:buChar char="-"/>
                      </a:pPr>
                      <a:endParaRPr lang="en-US" sz="1900" baseline="0" dirty="0"/>
                    </a:p>
                    <a:p>
                      <a:pPr>
                        <a:buFontTx/>
                        <a:buChar char="-"/>
                      </a:pPr>
                      <a:r>
                        <a:rPr lang="en-US" sz="1900" b="0" baseline="0" dirty="0"/>
                        <a:t>This makes me think of the time my sister kept lying about my brother  tackling her, and then when it actually did happen I didn’t believe her</a:t>
                      </a:r>
                    </a:p>
                    <a:p>
                      <a:pPr>
                        <a:buFontTx/>
                        <a:buChar char="-"/>
                      </a:pPr>
                      <a:r>
                        <a:rPr lang="en-US" sz="1900" b="0" baseline="0" dirty="0"/>
                        <a:t>I think the boy is wrong to keep playing the trick on the village people.</a:t>
                      </a:r>
                    </a:p>
                    <a:p>
                      <a:endParaRPr lang="en-US" sz="1900" dirty="0"/>
                    </a:p>
                  </a:txBody>
                  <a:tcPr marT="48140" marB="48140"/>
                </a:tc>
                <a:tc>
                  <a:txBody>
                    <a:bodyPr/>
                    <a:lstStyle/>
                    <a:p>
                      <a:endParaRPr lang="en-US" sz="1900" dirty="0"/>
                    </a:p>
                  </a:txBody>
                  <a:tcPr marT="48140" marB="48140"/>
                </a:tc>
                <a:extLst>
                  <a:ext uri="{0D108BD9-81ED-4DB2-BD59-A6C34878D82A}">
                    <a16:rowId xmlns:a16="http://schemas.microsoft.com/office/drawing/2014/main" val="10001"/>
                  </a:ext>
                </a:extLst>
              </a:tr>
            </a:tbl>
          </a:graphicData>
        </a:graphic>
      </p:graphicFrame>
      <p:pic>
        <p:nvPicPr>
          <p:cNvPr id="17423" name="Picture 3" descr="C:\Users\Owner\AppData\Local\Microsoft\Windows\Temporary Internet Files\Content.IE5\BEYVJ7S4\MC9001406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590800"/>
            <a:ext cx="224155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53536"/>
            <a:ext cx="8229600" cy="1143000"/>
          </a:xfrm>
        </p:spPr>
        <p:txBody>
          <a:bodyPr/>
          <a:lstStyle/>
          <a:p>
            <a:pPr marL="54864" algn="l" fontAlgn="auto">
              <a:spcAft>
                <a:spcPts val="0"/>
              </a:spcAft>
              <a:defRPr/>
            </a:pPr>
            <a:r>
              <a:rPr lang="en-US" sz="4000" dirty="0">
                <a:solidFill>
                  <a:schemeClr val="tx2">
                    <a:tint val="100000"/>
                    <a:shade val="90000"/>
                    <a:satMod val="250000"/>
                    <a:alpha val="100000"/>
                  </a:schemeClr>
                </a:solidFill>
              </a:rPr>
              <a:t>Example: The Boy Who Cried Wolf</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9251518"/>
              </p:ext>
            </p:extLst>
          </p:nvPr>
        </p:nvGraphicFramePr>
        <p:xfrm>
          <a:off x="457200" y="1646238"/>
          <a:ext cx="8229600" cy="546870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89248">
                <a:tc>
                  <a:txBody>
                    <a:bodyPr/>
                    <a:lstStyle/>
                    <a:p>
                      <a:r>
                        <a:rPr lang="en-US" sz="1900" dirty="0"/>
                        <a:t>SUMMARY</a:t>
                      </a:r>
                    </a:p>
                  </a:txBody>
                  <a:tcPr marT="47989" marB="47989"/>
                </a:tc>
                <a:tc>
                  <a:txBody>
                    <a:bodyPr/>
                    <a:lstStyle/>
                    <a:p>
                      <a:r>
                        <a:rPr lang="en-US" sz="1900" dirty="0"/>
                        <a:t>RESPONSE</a:t>
                      </a:r>
                    </a:p>
                  </a:txBody>
                  <a:tcPr marT="47989" marB="47989"/>
                </a:tc>
                <a:tc>
                  <a:txBody>
                    <a:bodyPr/>
                    <a:lstStyle/>
                    <a:p>
                      <a:r>
                        <a:rPr lang="en-US" sz="1900" dirty="0"/>
                        <a:t>ANALYSIS</a:t>
                      </a:r>
                    </a:p>
                  </a:txBody>
                  <a:tcPr marT="47989" marB="47989"/>
                </a:tc>
                <a:extLst>
                  <a:ext uri="{0D108BD9-81ED-4DB2-BD59-A6C34878D82A}">
                    <a16:rowId xmlns:a16="http://schemas.microsoft.com/office/drawing/2014/main" val="10000"/>
                  </a:ext>
                </a:extLst>
              </a:tr>
              <a:tr h="4766952">
                <a:tc>
                  <a:txBody>
                    <a:bodyPr/>
                    <a:lstStyle/>
                    <a:p>
                      <a:pPr>
                        <a:buFont typeface="Arial" pitchFamily="34" charset="0"/>
                        <a:buChar char="•"/>
                      </a:pPr>
                      <a:r>
                        <a:rPr lang="en-US" sz="1700" dirty="0"/>
                        <a:t>A boy, who watches a flock of sheep near a village, decides to play a prank by crying out, "Wolf! Wolf!“</a:t>
                      </a:r>
                    </a:p>
                    <a:p>
                      <a:pPr>
                        <a:buFont typeface="Arial" pitchFamily="34" charset="0"/>
                        <a:buChar char="•"/>
                      </a:pPr>
                      <a:r>
                        <a:rPr lang="en-US" sz="1700" dirty="0"/>
                        <a:t>When his neighbors come to help him,  he laughs at them for falling for the prank.  </a:t>
                      </a:r>
                    </a:p>
                    <a:p>
                      <a:pPr>
                        <a:buFont typeface="Arial" pitchFamily="34" charset="0"/>
                        <a:buChar char="•"/>
                      </a:pPr>
                      <a:r>
                        <a:rPr lang="en-US" sz="1700" dirty="0"/>
                        <a:t>Then</a:t>
                      </a:r>
                      <a:r>
                        <a:rPr lang="en-US" sz="1700" baseline="0" dirty="0"/>
                        <a:t> one day the wolf</a:t>
                      </a:r>
                      <a:r>
                        <a:rPr lang="en-US" sz="1700" dirty="0"/>
                        <a:t> does actually come.</a:t>
                      </a:r>
                    </a:p>
                    <a:p>
                      <a:pPr>
                        <a:buFont typeface="Arial" pitchFamily="34" charset="0"/>
                        <a:buChar char="•"/>
                      </a:pPr>
                      <a:r>
                        <a:rPr lang="en-US" sz="1700" dirty="0"/>
                        <a:t> The boy, now really alarmed, shouts in terror: “Wolf!</a:t>
                      </a:r>
                      <a:r>
                        <a:rPr lang="en-US" sz="1700" baseline="0" dirty="0"/>
                        <a:t> Wolf!</a:t>
                      </a:r>
                      <a:r>
                        <a:rPr lang="en-US" sz="1700" dirty="0"/>
                        <a:t>“</a:t>
                      </a:r>
                    </a:p>
                    <a:p>
                      <a:pPr>
                        <a:buFont typeface="Arial" pitchFamily="34" charset="0"/>
                        <a:buChar char="•"/>
                      </a:pPr>
                      <a:r>
                        <a:rPr lang="en-US" sz="1700" dirty="0"/>
                        <a:t>This time no one pays attention to his  cries</a:t>
                      </a:r>
                      <a:r>
                        <a:rPr lang="en-US" sz="1700" baseline="0" dirty="0"/>
                        <a:t> and do not come to his aid.  </a:t>
                      </a:r>
                    </a:p>
                    <a:p>
                      <a:endParaRPr lang="en-US" sz="1900" dirty="0"/>
                    </a:p>
                    <a:p>
                      <a:endParaRPr lang="en-US" sz="1900" dirty="0"/>
                    </a:p>
                  </a:txBody>
                  <a:tcPr marT="47989" marB="47989"/>
                </a:tc>
                <a:tc>
                  <a:txBody>
                    <a:bodyPr/>
                    <a:lstStyle/>
                    <a:p>
                      <a:pPr>
                        <a:buFontTx/>
                        <a:buChar char="-"/>
                      </a:pPr>
                      <a:r>
                        <a:rPr lang="en-US" sz="1900" dirty="0"/>
                        <a:t>What is</a:t>
                      </a:r>
                      <a:r>
                        <a:rPr lang="en-US" sz="1900" baseline="0" dirty="0"/>
                        <a:t> your reaction to the events of this story?</a:t>
                      </a:r>
                    </a:p>
                    <a:p>
                      <a:pPr>
                        <a:buFontTx/>
                        <a:buChar char="-"/>
                      </a:pPr>
                      <a:endParaRPr lang="en-US" sz="1900" baseline="0" dirty="0"/>
                    </a:p>
                    <a:p>
                      <a:pPr>
                        <a:buFontTx/>
                        <a:buChar char="-"/>
                      </a:pPr>
                      <a:r>
                        <a:rPr lang="en-US" sz="1900" baseline="0" dirty="0"/>
                        <a:t>This makes me think of the time my sister kept lying about my brother  tackling her, and then when it actually did happen I didn’t believe her</a:t>
                      </a:r>
                    </a:p>
                    <a:p>
                      <a:pPr>
                        <a:buFontTx/>
                        <a:buChar char="-"/>
                      </a:pPr>
                      <a:r>
                        <a:rPr lang="en-US" sz="1900" baseline="0" dirty="0"/>
                        <a:t>I think the boy is wrong to keep playing the trick on the village people.</a:t>
                      </a:r>
                    </a:p>
                    <a:p>
                      <a:endParaRPr lang="en-US" sz="1900" dirty="0"/>
                    </a:p>
                  </a:txBody>
                  <a:tcPr marT="47989" marB="47989"/>
                </a:tc>
                <a:tc>
                  <a:txBody>
                    <a:bodyPr/>
                    <a:lstStyle/>
                    <a:p>
                      <a:pPr>
                        <a:buFontTx/>
                        <a:buChar char="-"/>
                      </a:pPr>
                      <a:r>
                        <a:rPr lang="en-US" sz="1900" b="1" dirty="0"/>
                        <a:t>Why are the events of this story important?</a:t>
                      </a:r>
                    </a:p>
                    <a:p>
                      <a:pPr>
                        <a:buFontTx/>
                        <a:buChar char="-"/>
                      </a:pPr>
                      <a:r>
                        <a:rPr lang="en-US" sz="1900" b="1" dirty="0"/>
                        <a:t>What is the significance of this story?</a:t>
                      </a:r>
                    </a:p>
                    <a:p>
                      <a:pPr>
                        <a:buFontTx/>
                        <a:buChar char="-"/>
                      </a:pPr>
                      <a:endParaRPr lang="en-US" sz="1900" dirty="0"/>
                    </a:p>
                    <a:p>
                      <a:pPr>
                        <a:buFontTx/>
                        <a:buNone/>
                      </a:pPr>
                      <a:endParaRPr lang="en-US" sz="1900" dirty="0"/>
                    </a:p>
                  </a:txBody>
                  <a:tcPr marT="47989" marB="47989"/>
                </a:tc>
                <a:extLst>
                  <a:ext uri="{0D108BD9-81ED-4DB2-BD59-A6C34878D82A}">
                    <a16:rowId xmlns:a16="http://schemas.microsoft.com/office/drawing/2014/main" val="10001"/>
                  </a:ext>
                </a:extLst>
              </a:tr>
            </a:tbl>
          </a:graphicData>
        </a:graphic>
      </p:graphicFrame>
      <p:sp>
        <p:nvSpPr>
          <p:cNvPr id="5" name="Title 1"/>
          <p:cNvSpPr>
            <a:spLocks noGrp="1"/>
          </p:cNvSpPr>
          <p:nvPr>
            <p:ph type="title"/>
          </p:nvPr>
        </p:nvSpPr>
        <p:spPr>
          <a:xfrm>
            <a:off x="457200" y="253536"/>
            <a:ext cx="8229600" cy="1143000"/>
          </a:xfrm>
        </p:spPr>
        <p:txBody>
          <a:bodyPr/>
          <a:lstStyle/>
          <a:p>
            <a:pPr marL="54864" algn="l" fontAlgn="auto">
              <a:spcAft>
                <a:spcPts val="0"/>
              </a:spcAft>
              <a:defRPr/>
            </a:pPr>
            <a:r>
              <a:rPr lang="en-US" sz="4000" dirty="0">
                <a:solidFill>
                  <a:schemeClr val="tx2">
                    <a:tint val="100000"/>
                    <a:shade val="90000"/>
                    <a:satMod val="250000"/>
                    <a:alpha val="100000"/>
                  </a:schemeClr>
                </a:solidFill>
              </a:rPr>
              <a:t>Example: The Boy Who Cried Wolf</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33459585"/>
              </p:ext>
            </p:extLst>
          </p:nvPr>
        </p:nvGraphicFramePr>
        <p:xfrm>
          <a:off x="457200" y="1646238"/>
          <a:ext cx="8229600" cy="5156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3045">
                <a:tc>
                  <a:txBody>
                    <a:bodyPr/>
                    <a:lstStyle/>
                    <a:p>
                      <a:r>
                        <a:rPr lang="en-US" sz="1800" dirty="0"/>
                        <a:t>SUMMARY</a:t>
                      </a:r>
                    </a:p>
                  </a:txBody>
                  <a:tcPr marT="45992" marB="45992"/>
                </a:tc>
                <a:tc>
                  <a:txBody>
                    <a:bodyPr/>
                    <a:lstStyle/>
                    <a:p>
                      <a:r>
                        <a:rPr lang="en-US" sz="1800" dirty="0"/>
                        <a:t>RESPONSE</a:t>
                      </a:r>
                    </a:p>
                  </a:txBody>
                  <a:tcPr marT="45992" marB="45992"/>
                </a:tc>
                <a:tc>
                  <a:txBody>
                    <a:bodyPr/>
                    <a:lstStyle/>
                    <a:p>
                      <a:r>
                        <a:rPr lang="en-US" sz="1800" dirty="0"/>
                        <a:t>ANALYSIS</a:t>
                      </a:r>
                    </a:p>
                  </a:txBody>
                  <a:tcPr marT="45992" marB="45992"/>
                </a:tc>
                <a:extLst>
                  <a:ext uri="{0D108BD9-81ED-4DB2-BD59-A6C34878D82A}">
                    <a16:rowId xmlns:a16="http://schemas.microsoft.com/office/drawing/2014/main" val="10000"/>
                  </a:ext>
                </a:extLst>
              </a:tr>
              <a:tr h="4783155">
                <a:tc>
                  <a:txBody>
                    <a:bodyPr/>
                    <a:lstStyle/>
                    <a:p>
                      <a:pPr>
                        <a:buFont typeface="Arial" pitchFamily="34" charset="0"/>
                        <a:buChar char="•"/>
                      </a:pPr>
                      <a:r>
                        <a:rPr lang="en-US" sz="1600" dirty="0"/>
                        <a:t>A boy, who watches a flock of sheep near a village, decides to play a prank by crying out, "Wolf! Wolf!“</a:t>
                      </a:r>
                    </a:p>
                    <a:p>
                      <a:pPr>
                        <a:buFont typeface="Arial" pitchFamily="34" charset="0"/>
                        <a:buChar char="•"/>
                      </a:pPr>
                      <a:r>
                        <a:rPr lang="en-US" sz="1600" dirty="0"/>
                        <a:t>When his neighbors come to help him,  he laughs at them for falling for the prank.  - what</a:t>
                      </a:r>
                      <a:r>
                        <a:rPr lang="en-US" sz="1600" baseline="0" dirty="0"/>
                        <a:t> a punk - </a:t>
                      </a:r>
                      <a:endParaRPr lang="en-US" sz="1600" dirty="0"/>
                    </a:p>
                    <a:p>
                      <a:pPr>
                        <a:buFont typeface="Arial" pitchFamily="34" charset="0"/>
                        <a:buChar char="•"/>
                      </a:pPr>
                      <a:r>
                        <a:rPr lang="en-US" sz="1600" dirty="0"/>
                        <a:t>Then</a:t>
                      </a:r>
                      <a:r>
                        <a:rPr lang="en-US" sz="1600" baseline="0" dirty="0"/>
                        <a:t> one day the wolf</a:t>
                      </a:r>
                      <a:r>
                        <a:rPr lang="en-US" sz="1600" dirty="0"/>
                        <a:t> does actually come.</a:t>
                      </a:r>
                    </a:p>
                    <a:p>
                      <a:pPr>
                        <a:buFont typeface="Arial" pitchFamily="34" charset="0"/>
                        <a:buChar char="•"/>
                      </a:pPr>
                      <a:r>
                        <a:rPr lang="en-US" sz="1600" dirty="0"/>
                        <a:t> The boy, now really alarmed, shouts in terror: “Wolf!</a:t>
                      </a:r>
                      <a:r>
                        <a:rPr lang="en-US" sz="1600" baseline="0" dirty="0"/>
                        <a:t> Wolf!</a:t>
                      </a:r>
                      <a:r>
                        <a:rPr lang="en-US" sz="1600" dirty="0"/>
                        <a:t>“</a:t>
                      </a:r>
                    </a:p>
                    <a:p>
                      <a:pPr>
                        <a:buFont typeface="Arial" pitchFamily="34" charset="0"/>
                        <a:buChar char="•"/>
                      </a:pPr>
                      <a:r>
                        <a:rPr lang="en-US" sz="1600" dirty="0"/>
                        <a:t>This time no one pays attention to his  cries</a:t>
                      </a:r>
                      <a:r>
                        <a:rPr lang="en-US" sz="1600" baseline="0" dirty="0"/>
                        <a:t> and do not come to his aid.  </a:t>
                      </a:r>
                    </a:p>
                    <a:p>
                      <a:endParaRPr lang="en-US" sz="1800" dirty="0"/>
                    </a:p>
                    <a:p>
                      <a:endParaRPr lang="en-US" sz="1800" dirty="0"/>
                    </a:p>
                  </a:txBody>
                  <a:tcPr marT="45992" marB="45992"/>
                </a:tc>
                <a:tc>
                  <a:txBody>
                    <a:bodyPr/>
                    <a:lstStyle/>
                    <a:p>
                      <a:pPr>
                        <a:buFontTx/>
                        <a:buChar char="-"/>
                      </a:pPr>
                      <a:r>
                        <a:rPr lang="en-US" sz="1800" dirty="0"/>
                        <a:t>What is</a:t>
                      </a:r>
                      <a:r>
                        <a:rPr lang="en-US" sz="1800" baseline="0" dirty="0"/>
                        <a:t> your reaction to the events of this story?</a:t>
                      </a:r>
                    </a:p>
                    <a:p>
                      <a:pPr>
                        <a:buFontTx/>
                        <a:buChar char="-"/>
                      </a:pPr>
                      <a:endParaRPr lang="en-US" sz="1800" baseline="0" dirty="0"/>
                    </a:p>
                    <a:p>
                      <a:pPr>
                        <a:buFontTx/>
                        <a:buChar char="-"/>
                      </a:pPr>
                      <a:r>
                        <a:rPr lang="en-US" sz="1800" baseline="0" dirty="0"/>
                        <a:t>This makes me think of the time my sister kept lying about my brother  tackling her, and then when it actually did happen I didn’t believe her</a:t>
                      </a:r>
                    </a:p>
                    <a:p>
                      <a:pPr>
                        <a:buFontTx/>
                        <a:buChar char="-"/>
                      </a:pPr>
                      <a:r>
                        <a:rPr lang="en-US" sz="1800" baseline="0" dirty="0"/>
                        <a:t>I think the boy is wrong to keep playing the trick on the village people.</a:t>
                      </a:r>
                    </a:p>
                    <a:p>
                      <a:endParaRPr lang="en-US" sz="1800" dirty="0"/>
                    </a:p>
                  </a:txBody>
                  <a:tcPr marT="45992" marB="45992"/>
                </a:tc>
                <a:tc>
                  <a:txBody>
                    <a:bodyPr/>
                    <a:lstStyle/>
                    <a:p>
                      <a:pPr>
                        <a:buFontTx/>
                        <a:buChar char="-"/>
                      </a:pPr>
                      <a:r>
                        <a:rPr lang="en-US" sz="1800" b="1" dirty="0"/>
                        <a:t>Why are the events of this story important?</a:t>
                      </a:r>
                    </a:p>
                    <a:p>
                      <a:pPr>
                        <a:buFontTx/>
                        <a:buChar char="-"/>
                      </a:pPr>
                      <a:r>
                        <a:rPr lang="en-US" sz="1800" b="1" dirty="0"/>
                        <a:t>What is the significance of this story?</a:t>
                      </a:r>
                    </a:p>
                    <a:p>
                      <a:pPr>
                        <a:buFontTx/>
                        <a:buChar char="-"/>
                      </a:pPr>
                      <a:endParaRPr lang="en-US" sz="1800" dirty="0"/>
                    </a:p>
                    <a:p>
                      <a:pPr>
                        <a:buFontTx/>
                        <a:buChar char="-"/>
                      </a:pPr>
                      <a:r>
                        <a:rPr lang="en-US" sz="1800" dirty="0"/>
                        <a:t>The boy lies</a:t>
                      </a:r>
                      <a:r>
                        <a:rPr lang="en-US" sz="1800" baseline="0" dirty="0"/>
                        <a:t> so much that nobody believes him when he actually tells the truth.  The events of this story are significant because they show the value of honesty.  If trust is abused, it is very difficult to earn back.  </a:t>
                      </a:r>
                      <a:endParaRPr lang="en-US" sz="1800" dirty="0"/>
                    </a:p>
                    <a:p>
                      <a:pPr>
                        <a:buFontTx/>
                        <a:buChar char="-"/>
                      </a:pPr>
                      <a:endParaRPr lang="en-US" sz="1800" dirty="0"/>
                    </a:p>
                  </a:txBody>
                  <a:tcPr marT="45992" marB="45992"/>
                </a:tc>
                <a:extLst>
                  <a:ext uri="{0D108BD9-81ED-4DB2-BD59-A6C34878D82A}">
                    <a16:rowId xmlns:a16="http://schemas.microsoft.com/office/drawing/2014/main" val="10001"/>
                  </a:ext>
                </a:extLst>
              </a:tr>
            </a:tbl>
          </a:graphicData>
        </a:graphic>
      </p:graphicFrame>
      <p:sp>
        <p:nvSpPr>
          <p:cNvPr id="5" name="Title 1"/>
          <p:cNvSpPr>
            <a:spLocks noGrp="1"/>
          </p:cNvSpPr>
          <p:nvPr>
            <p:ph type="title"/>
          </p:nvPr>
        </p:nvSpPr>
        <p:spPr>
          <a:xfrm>
            <a:off x="457200" y="253536"/>
            <a:ext cx="8229600" cy="1143000"/>
          </a:xfrm>
        </p:spPr>
        <p:txBody>
          <a:bodyPr/>
          <a:lstStyle/>
          <a:p>
            <a:pPr marL="54864" algn="l" fontAlgn="auto">
              <a:spcAft>
                <a:spcPts val="0"/>
              </a:spcAft>
              <a:defRPr/>
            </a:pPr>
            <a:r>
              <a:rPr lang="en-US" sz="4000" dirty="0">
                <a:solidFill>
                  <a:schemeClr val="tx2">
                    <a:tint val="100000"/>
                    <a:shade val="90000"/>
                    <a:satMod val="250000"/>
                    <a:alpha val="100000"/>
                  </a:schemeClr>
                </a:solidFill>
              </a:rPr>
              <a:t>Example: The Boy Who Cried Wolf</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746</TotalTime>
  <Words>1172</Words>
  <Application>Microsoft Office PowerPoint</Application>
  <PresentationFormat>On-screen Show (4:3)</PresentationFormat>
  <Paragraphs>138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Rockwell</vt:lpstr>
      <vt:lpstr>Wingdings 2</vt:lpstr>
      <vt:lpstr>Foundry</vt:lpstr>
      <vt:lpstr>Summary, Response, Analysis</vt:lpstr>
      <vt:lpstr>What is the difference?</vt:lpstr>
      <vt:lpstr>What is the difference?</vt:lpstr>
      <vt:lpstr>What is the difference?</vt:lpstr>
      <vt:lpstr>Example: The Boy Who Cried Wolf</vt:lpstr>
      <vt:lpstr>Example: The Boy Who Cried Wolf</vt:lpstr>
      <vt:lpstr>Example: The Boy Who Cried Wolf</vt:lpstr>
      <vt:lpstr>Example: The Boy Who Cried Wolf</vt:lpstr>
      <vt:lpstr>Example: The Boy Who Cried Wolf</vt:lpstr>
      <vt:lpstr>Lets Practice Some More!</vt:lpstr>
      <vt:lpstr>Lets Practice Some More!</vt:lpstr>
      <vt:lpstr>Lets Practice Some More!</vt:lpstr>
      <vt:lpstr>Lets Practice Some More!</vt:lpstr>
      <vt:lpstr>One More!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Summary, Response, Analysis</dc:title>
  <dc:creator>Owner</dc:creator>
  <cp:lastModifiedBy>Trisha</cp:lastModifiedBy>
  <cp:revision>22</cp:revision>
  <dcterms:created xsi:type="dcterms:W3CDTF">2011-09-26T01:34:05Z</dcterms:created>
  <dcterms:modified xsi:type="dcterms:W3CDTF">2019-10-29T00:44:10Z</dcterms:modified>
</cp:coreProperties>
</file>