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9" r:id="rId5"/>
    <p:sldId id="263" r:id="rId6"/>
    <p:sldId id="258" r:id="rId7"/>
    <p:sldId id="260" r:id="rId8"/>
    <p:sldId id="266" r:id="rId9"/>
    <p:sldId id="262" r:id="rId10"/>
    <p:sldId id="261"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30" autoAdjust="0"/>
    <p:restoredTop sz="94660"/>
  </p:normalViewPr>
  <p:slideViewPr>
    <p:cSldViewPr>
      <p:cViewPr varScale="1">
        <p:scale>
          <a:sx n="82" d="100"/>
          <a:sy n="82" d="100"/>
        </p:scale>
        <p:origin x="1421"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23306A-F28A-4902-BC94-7FACEC6EA33F}" type="datetimeFigureOut">
              <a:rPr lang="en-US" smtClean="0"/>
              <a:t>8/22/2019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F552A-75B9-4901-96F6-ADB2781C4BB5}"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23306A-F28A-4902-BC94-7FACEC6EA33F}" type="datetimeFigureOut">
              <a:rPr lang="en-US" smtClean="0"/>
              <a:t>8/22/2019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F552A-75B9-4901-96F6-ADB2781C4B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3306A-F28A-4902-BC94-7FACEC6EA33F}" type="datetimeFigureOut">
              <a:rPr lang="en-US" smtClean="0"/>
              <a:t>8/22/2019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F552A-75B9-4901-96F6-ADB2781C4B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E23306A-F28A-4902-BC94-7FACEC6EA33F}" type="datetimeFigureOut">
              <a:rPr lang="en-US" smtClean="0"/>
              <a:t>8/22/2019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F552A-75B9-4901-96F6-ADB2781C4BB5}"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23306A-F28A-4902-BC94-7FACEC6EA33F}" type="datetimeFigureOut">
              <a:rPr lang="en-US" smtClean="0"/>
              <a:t>8/22/2019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EF552A-75B9-4901-96F6-ADB2781C4BB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E23306A-F28A-4902-BC94-7FACEC6EA33F}" type="datetimeFigureOut">
              <a:rPr lang="en-US" smtClean="0"/>
              <a:t>8/22/2019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EF552A-75B9-4901-96F6-ADB2781C4BB5}"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23306A-F28A-4902-BC94-7FACEC6EA33F}" type="datetimeFigureOut">
              <a:rPr lang="en-US" smtClean="0"/>
              <a:t>8/22/2019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EF552A-75B9-4901-96F6-ADB2781C4BB5}"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23306A-F28A-4902-BC94-7FACEC6EA33F}" type="datetimeFigureOut">
              <a:rPr lang="en-US" smtClean="0"/>
              <a:t>8/22/2019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EF552A-75B9-4901-96F6-ADB2781C4BB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3306A-F28A-4902-BC94-7FACEC6EA33F}" type="datetimeFigureOut">
              <a:rPr lang="en-US" smtClean="0"/>
              <a:t>8/22/2019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EF552A-75B9-4901-96F6-ADB2781C4B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23306A-F28A-4902-BC94-7FACEC6EA33F}" type="datetimeFigureOut">
              <a:rPr lang="en-US" smtClean="0"/>
              <a:t>8/22/2019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EF552A-75B9-4901-96F6-ADB2781C4BB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23306A-F28A-4902-BC94-7FACEC6EA33F}" type="datetimeFigureOut">
              <a:rPr lang="en-US" smtClean="0"/>
              <a:t>8/22/2019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EF552A-75B9-4901-96F6-ADB2781C4BB5}"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E23306A-F28A-4902-BC94-7FACEC6EA33F}" type="datetimeFigureOut">
              <a:rPr lang="en-US" smtClean="0"/>
              <a:t>8/22/2019</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2EEF552A-75B9-4901-96F6-ADB2781C4BB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jawesomenglish.com/" TargetMode="External"/><Relationship Id="rId2" Type="http://schemas.openxmlformats.org/officeDocument/2006/relationships/hyperlink" Target="mailto:tgonzalez@mbusd.org"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dirty="0"/>
              <a:t>2019-2020 Class Syllabus </a:t>
            </a:r>
          </a:p>
        </p:txBody>
      </p:sp>
      <p:sp>
        <p:nvSpPr>
          <p:cNvPr id="2" name="Title 1"/>
          <p:cNvSpPr>
            <a:spLocks noGrp="1"/>
          </p:cNvSpPr>
          <p:nvPr>
            <p:ph type="ctrTitle"/>
          </p:nvPr>
        </p:nvSpPr>
        <p:spPr/>
        <p:txBody>
          <a:bodyPr/>
          <a:lstStyle/>
          <a:p>
            <a:pPr algn="ctr"/>
            <a:r>
              <a:rPr lang="en-US" dirty="0"/>
              <a:t>Ms. Gonzalez</a:t>
            </a:r>
            <a:br>
              <a:rPr lang="en-US" dirty="0"/>
            </a:br>
            <a:r>
              <a:rPr lang="en-US" dirty="0"/>
              <a:t>7</a:t>
            </a:r>
            <a:r>
              <a:rPr lang="en-US" baseline="30000" dirty="0"/>
              <a:t>th</a:t>
            </a:r>
            <a:r>
              <a:rPr lang="en-US" dirty="0"/>
              <a:t> Grade English</a:t>
            </a:r>
          </a:p>
        </p:txBody>
      </p:sp>
    </p:spTree>
    <p:extLst>
      <p:ext uri="{BB962C8B-B14F-4D97-AF65-F5344CB8AC3E}">
        <p14:creationId xmlns:p14="http://schemas.microsoft.com/office/powerpoint/2010/main" val="2496922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181600"/>
            <a:ext cx="6512511" cy="1143000"/>
          </a:xfrm>
        </p:spPr>
        <p:txBody>
          <a:bodyPr/>
          <a:lstStyle/>
          <a:p>
            <a:r>
              <a:rPr lang="en-US" dirty="0"/>
              <a:t>Late Work</a:t>
            </a:r>
          </a:p>
        </p:txBody>
      </p:sp>
      <p:sp>
        <p:nvSpPr>
          <p:cNvPr id="3" name="Content Placeholder 2"/>
          <p:cNvSpPr>
            <a:spLocks noGrp="1"/>
          </p:cNvSpPr>
          <p:nvPr>
            <p:ph sz="quarter" idx="13"/>
          </p:nvPr>
        </p:nvSpPr>
        <p:spPr>
          <a:xfrm>
            <a:off x="650289" y="533400"/>
            <a:ext cx="7655511" cy="4648200"/>
          </a:xfrm>
        </p:spPr>
        <p:txBody>
          <a:bodyPr>
            <a:normAutofit fontScale="92500"/>
          </a:bodyPr>
          <a:lstStyle/>
          <a:p>
            <a:r>
              <a:rPr lang="en-US" dirty="0"/>
              <a:t>Late homework or classwork assignments lose 10% per day late. I will not accept late work after 1 week. All late work must be dated and turned into the basket on the back counter, which is labeled LATE/ABSENT. This is also the basket where you should turn in your work when you’re absent and label it ABSENT or AB to not lose credit for being late. This is the student’s responsibility to turn in late or absent work. I will not seek out students for their missing assignments.</a:t>
            </a:r>
          </a:p>
          <a:p>
            <a:r>
              <a:rPr lang="en-US" dirty="0"/>
              <a:t>You will need to speak with me directly if you attempt to turn an assignment(s) in a week or more late. We can always figure out a solution.</a:t>
            </a:r>
          </a:p>
          <a:p>
            <a:r>
              <a:rPr lang="en-US" dirty="0"/>
              <a:t>Remember, if you’re struggling to keep up, or need any sort of help, come in before school, after school, lunch, or nutrition and I will gladly help you! </a:t>
            </a:r>
          </a:p>
        </p:txBody>
      </p:sp>
    </p:spTree>
    <p:extLst>
      <p:ext uri="{BB962C8B-B14F-4D97-AF65-F5344CB8AC3E}">
        <p14:creationId xmlns:p14="http://schemas.microsoft.com/office/powerpoint/2010/main" val="2464400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MBMS Academic Honesty Policy</a:t>
            </a:r>
          </a:p>
        </p:txBody>
      </p:sp>
      <p:sp>
        <p:nvSpPr>
          <p:cNvPr id="3" name="Content Placeholder 2"/>
          <p:cNvSpPr>
            <a:spLocks noGrp="1"/>
          </p:cNvSpPr>
          <p:nvPr>
            <p:ph sz="quarter" idx="13"/>
          </p:nvPr>
        </p:nvSpPr>
        <p:spPr/>
        <p:txBody>
          <a:bodyPr>
            <a:normAutofit/>
          </a:bodyPr>
          <a:lstStyle/>
          <a:p>
            <a:r>
              <a:rPr lang="en-US" sz="2400" dirty="0"/>
              <a:t>Students are expected to adhere to the Academic Honesty Policy at MBMS in all classes.  Students are made aware of this policy at the beginning of the year in taking the MBMS “Cheating Quiz” in English class.  This policy governs academic honesty in all classes at MBMS, not only English. </a:t>
            </a:r>
          </a:p>
        </p:txBody>
      </p:sp>
    </p:spTree>
    <p:extLst>
      <p:ext uri="{BB962C8B-B14F-4D97-AF65-F5344CB8AC3E}">
        <p14:creationId xmlns:p14="http://schemas.microsoft.com/office/powerpoint/2010/main" val="1295148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Ms. Gonzalez contact information</a:t>
            </a:r>
          </a:p>
        </p:txBody>
      </p:sp>
      <p:sp>
        <p:nvSpPr>
          <p:cNvPr id="3" name="Content Placeholder 2"/>
          <p:cNvSpPr>
            <a:spLocks noGrp="1"/>
          </p:cNvSpPr>
          <p:nvPr>
            <p:ph sz="quarter" idx="13"/>
          </p:nvPr>
        </p:nvSpPr>
        <p:spPr/>
        <p:txBody>
          <a:bodyPr>
            <a:normAutofit/>
          </a:bodyPr>
          <a:lstStyle/>
          <a:p>
            <a:r>
              <a:rPr lang="en-US" sz="2800" dirty="0"/>
              <a:t>Room 112</a:t>
            </a:r>
          </a:p>
          <a:p>
            <a:r>
              <a:rPr lang="en-US" sz="2800" dirty="0"/>
              <a:t>Email:</a:t>
            </a:r>
          </a:p>
          <a:p>
            <a:pPr lvl="1"/>
            <a:r>
              <a:rPr lang="en-US" sz="2600" dirty="0">
                <a:hlinkClick r:id="rId2"/>
              </a:rPr>
              <a:t>tgonzalez@mbusd.org</a:t>
            </a:r>
            <a:r>
              <a:rPr lang="en-US" sz="2600" dirty="0"/>
              <a:t> </a:t>
            </a:r>
          </a:p>
          <a:p>
            <a:r>
              <a:rPr lang="en-US" sz="2800" dirty="0"/>
              <a:t>Class website: </a:t>
            </a:r>
            <a:r>
              <a:rPr lang="en-US" sz="2800" dirty="0">
                <a:hlinkClick r:id="rId3"/>
              </a:rPr>
              <a:t>www.jawesomenglish.com</a:t>
            </a:r>
            <a:r>
              <a:rPr lang="en-US" sz="2800" dirty="0"/>
              <a:t> </a:t>
            </a:r>
          </a:p>
          <a:p>
            <a:pPr lvl="1"/>
            <a:r>
              <a:rPr lang="en-US" sz="2800" dirty="0"/>
              <a:t>This is accessible through Aeries. </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10245" y="762000"/>
            <a:ext cx="1914605" cy="1752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9899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4572000"/>
            <a:ext cx="5638800" cy="943168"/>
          </a:xfrm>
        </p:spPr>
        <p:txBody>
          <a:bodyPr/>
          <a:lstStyle/>
          <a:p>
            <a:pPr algn="ctr"/>
            <a:r>
              <a:rPr lang="en-US" dirty="0"/>
              <a:t>Student Supplies-</a:t>
            </a:r>
            <a:br>
              <a:rPr lang="en-US" dirty="0"/>
            </a:br>
            <a:r>
              <a:rPr lang="en-US" dirty="0"/>
              <a:t>What you need for class.</a:t>
            </a:r>
          </a:p>
        </p:txBody>
      </p:sp>
      <p:sp>
        <p:nvSpPr>
          <p:cNvPr id="3" name="Content Placeholder 2"/>
          <p:cNvSpPr>
            <a:spLocks noGrp="1"/>
          </p:cNvSpPr>
          <p:nvPr>
            <p:ph sz="quarter" idx="13"/>
          </p:nvPr>
        </p:nvSpPr>
        <p:spPr>
          <a:xfrm>
            <a:off x="1143000" y="304800"/>
            <a:ext cx="7162800" cy="4267200"/>
          </a:xfrm>
        </p:spPr>
        <p:txBody>
          <a:bodyPr>
            <a:normAutofit fontScale="92500"/>
          </a:bodyPr>
          <a:lstStyle/>
          <a:p>
            <a:pPr marL="742950" marR="0" lvl="1" indent="-285750">
              <a:lnSpc>
                <a:spcPts val="1800"/>
              </a:lnSpc>
              <a:spcBef>
                <a:spcPts val="0"/>
              </a:spcBef>
              <a:spcAft>
                <a:spcPts val="600"/>
              </a:spcAft>
              <a:buFont typeface="+mj-lt"/>
              <a:buAutoNum type="alphaLcPeriod"/>
              <a:tabLst>
                <a:tab pos="914400" algn="l"/>
              </a:tabLst>
            </a:pPr>
            <a:r>
              <a:rPr lang="en-US" sz="2400" dirty="0">
                <a:latin typeface="Times New Roman"/>
                <a:ea typeface="Times New Roman"/>
              </a:rPr>
              <a:t>One Folder for English only or a binder with a section for English (if you opt for the binder please combine it with other classes).</a:t>
            </a:r>
          </a:p>
          <a:p>
            <a:pPr marL="742950" marR="0" lvl="1" indent="-285750">
              <a:lnSpc>
                <a:spcPts val="1800"/>
              </a:lnSpc>
              <a:spcBef>
                <a:spcPts val="0"/>
              </a:spcBef>
              <a:spcAft>
                <a:spcPts val="600"/>
              </a:spcAft>
              <a:buFont typeface="+mj-lt"/>
              <a:buAutoNum type="alphaLcPeriod"/>
              <a:tabLst>
                <a:tab pos="914400" algn="l"/>
              </a:tabLst>
            </a:pPr>
            <a:r>
              <a:rPr lang="en-US" sz="2400" dirty="0">
                <a:latin typeface="Times New Roman"/>
                <a:ea typeface="Times New Roman"/>
              </a:rPr>
              <a:t>Lined Paper (continuously throughout the school year).</a:t>
            </a:r>
          </a:p>
          <a:p>
            <a:pPr marL="742950" marR="0" lvl="1" indent="-285750">
              <a:lnSpc>
                <a:spcPts val="1800"/>
              </a:lnSpc>
              <a:spcBef>
                <a:spcPts val="0"/>
              </a:spcBef>
              <a:spcAft>
                <a:spcPts val="600"/>
              </a:spcAft>
              <a:buFont typeface="+mj-lt"/>
              <a:buAutoNum type="alphaLcPeriod"/>
              <a:tabLst>
                <a:tab pos="914400" algn="l"/>
              </a:tabLst>
            </a:pPr>
            <a:r>
              <a:rPr lang="en-US" sz="2400" dirty="0">
                <a:solidFill>
                  <a:schemeClr val="tx1"/>
                </a:solidFill>
                <a:latin typeface="Times New Roman"/>
                <a:ea typeface="Times New Roman"/>
              </a:rPr>
              <a:t>Composition book or Notebook (spiral) for writing</a:t>
            </a:r>
            <a:r>
              <a:rPr lang="en-US" sz="2400" dirty="0">
                <a:latin typeface="Times New Roman"/>
                <a:ea typeface="Times New Roman"/>
              </a:rPr>
              <a:t> drafts and journal writing (this you will have to bring every day and </a:t>
            </a:r>
            <a:r>
              <a:rPr lang="en-US" sz="2400" b="1" dirty="0">
                <a:latin typeface="Times New Roman"/>
                <a:ea typeface="Times New Roman"/>
              </a:rPr>
              <a:t>cannot share with another class</a:t>
            </a:r>
            <a:r>
              <a:rPr lang="en-US" sz="2400" dirty="0">
                <a:latin typeface="Times New Roman"/>
                <a:ea typeface="Times New Roman"/>
              </a:rPr>
              <a:t>. There are days you will leave it behind in class).</a:t>
            </a:r>
          </a:p>
          <a:p>
            <a:pPr marL="742950" marR="0" lvl="1" indent="-285750">
              <a:lnSpc>
                <a:spcPts val="1800"/>
              </a:lnSpc>
              <a:spcBef>
                <a:spcPts val="0"/>
              </a:spcBef>
              <a:spcAft>
                <a:spcPts val="600"/>
              </a:spcAft>
              <a:buFont typeface="+mj-lt"/>
              <a:buAutoNum type="alphaLcPeriod"/>
              <a:tabLst>
                <a:tab pos="914400" algn="l"/>
              </a:tabLst>
            </a:pPr>
            <a:r>
              <a:rPr lang="en-US" sz="2400" dirty="0">
                <a:latin typeface="Times New Roman"/>
                <a:ea typeface="Times New Roman"/>
              </a:rPr>
              <a:t>iPad- make sure it is charged every day otherwise I will consider you unprepared for class, which will lead to consequences after </a:t>
            </a:r>
            <a:r>
              <a:rPr lang="en-US" sz="2400" b="1" dirty="0">
                <a:latin typeface="Times New Roman"/>
                <a:ea typeface="Times New Roman"/>
              </a:rPr>
              <a:t>one</a:t>
            </a:r>
            <a:r>
              <a:rPr lang="en-US" sz="2400" dirty="0">
                <a:latin typeface="Times New Roman"/>
                <a:ea typeface="Times New Roman"/>
              </a:rPr>
              <a:t> warning.</a:t>
            </a:r>
          </a:p>
          <a:p>
            <a:pPr marL="742950" marR="0" lvl="1" indent="-285750">
              <a:lnSpc>
                <a:spcPts val="1800"/>
              </a:lnSpc>
              <a:spcBef>
                <a:spcPts val="0"/>
              </a:spcBef>
              <a:spcAft>
                <a:spcPts val="600"/>
              </a:spcAft>
              <a:buFont typeface="+mj-lt"/>
              <a:buAutoNum type="alphaLcPeriod"/>
              <a:tabLst>
                <a:tab pos="914400" algn="l"/>
              </a:tabLst>
            </a:pPr>
            <a:r>
              <a:rPr lang="en-US" sz="2400" dirty="0">
                <a:latin typeface="Times New Roman"/>
                <a:ea typeface="Times New Roman"/>
              </a:rPr>
              <a:t>Pens- dark blue or black for work (we do not use pencils for class unless you are taking a quiz/test)</a:t>
            </a:r>
          </a:p>
          <a:p>
            <a:pPr marL="742950" marR="0" lvl="1" indent="-285750">
              <a:lnSpc>
                <a:spcPts val="1800"/>
              </a:lnSpc>
              <a:spcBef>
                <a:spcPts val="0"/>
              </a:spcBef>
              <a:spcAft>
                <a:spcPts val="600"/>
              </a:spcAft>
              <a:buFont typeface="+mj-lt"/>
              <a:buAutoNum type="alphaLcPeriod"/>
              <a:tabLst>
                <a:tab pos="914400" algn="l"/>
              </a:tabLst>
            </a:pPr>
            <a:r>
              <a:rPr lang="en-US" sz="2400" dirty="0">
                <a:latin typeface="Times New Roman"/>
                <a:ea typeface="Times New Roman"/>
              </a:rPr>
              <a:t>Colorful pens for editing, revising, correcting</a:t>
            </a:r>
          </a:p>
          <a:p>
            <a:pPr marL="742950" marR="0" lvl="1" indent="-285750">
              <a:lnSpc>
                <a:spcPts val="1800"/>
              </a:lnSpc>
              <a:spcBef>
                <a:spcPts val="0"/>
              </a:spcBef>
              <a:spcAft>
                <a:spcPts val="600"/>
              </a:spcAft>
              <a:buFont typeface="+mj-lt"/>
              <a:buAutoNum type="alphaLcPeriod"/>
              <a:tabLst>
                <a:tab pos="914400" algn="l"/>
              </a:tabLst>
            </a:pPr>
            <a:r>
              <a:rPr lang="en-US" sz="2400" dirty="0">
                <a:latin typeface="Times New Roman"/>
                <a:ea typeface="Times New Roman"/>
              </a:rPr>
              <a:t>Highlighters </a:t>
            </a:r>
          </a:p>
          <a:p>
            <a:endParaRPr lang="en-US" dirty="0"/>
          </a:p>
        </p:txBody>
      </p:sp>
    </p:spTree>
    <p:extLst>
      <p:ext uri="{BB962C8B-B14F-4D97-AF65-F5344CB8AC3E}">
        <p14:creationId xmlns:p14="http://schemas.microsoft.com/office/powerpoint/2010/main" val="3715724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953AE-5210-4F47-9D8B-BD4EC0D9CCD3}"/>
              </a:ext>
            </a:extLst>
          </p:cNvPr>
          <p:cNvSpPr>
            <a:spLocks noGrp="1"/>
          </p:cNvSpPr>
          <p:nvPr>
            <p:ph type="title"/>
          </p:nvPr>
        </p:nvSpPr>
        <p:spPr/>
        <p:txBody>
          <a:bodyPr/>
          <a:lstStyle/>
          <a:p>
            <a:r>
              <a:rPr lang="en-US" dirty="0"/>
              <a:t>Expectations </a:t>
            </a:r>
          </a:p>
        </p:txBody>
      </p:sp>
      <p:sp>
        <p:nvSpPr>
          <p:cNvPr id="3" name="Content Placeholder 2">
            <a:extLst>
              <a:ext uri="{FF2B5EF4-FFF2-40B4-BE49-F238E27FC236}">
                <a16:creationId xmlns:a16="http://schemas.microsoft.com/office/drawing/2014/main" id="{D6D7D015-8A00-4D9B-98D0-E3D24D1EF9F5}"/>
              </a:ext>
            </a:extLst>
          </p:cNvPr>
          <p:cNvSpPr>
            <a:spLocks noGrp="1"/>
          </p:cNvSpPr>
          <p:nvPr>
            <p:ph sz="quarter" idx="13"/>
          </p:nvPr>
        </p:nvSpPr>
        <p:spPr>
          <a:xfrm>
            <a:off x="762000" y="533400"/>
            <a:ext cx="6781800" cy="3672840"/>
          </a:xfrm>
        </p:spPr>
        <p:txBody>
          <a:bodyPr>
            <a:normAutofit fontScale="85000" lnSpcReduction="20000"/>
          </a:bodyPr>
          <a:lstStyle/>
          <a:p>
            <a:r>
              <a:rPr lang="en-US" sz="3200" dirty="0"/>
              <a:t>Be respectful and kind</a:t>
            </a:r>
          </a:p>
          <a:p>
            <a:r>
              <a:rPr lang="en-US" sz="3200" dirty="0"/>
              <a:t>Self-advocate</a:t>
            </a:r>
          </a:p>
          <a:p>
            <a:r>
              <a:rPr lang="en-US" sz="3200" dirty="0"/>
              <a:t>Bring your independent reading book with you every day.</a:t>
            </a:r>
          </a:p>
          <a:p>
            <a:r>
              <a:rPr lang="en-US" sz="3200" dirty="0"/>
              <a:t>Bring your iPad or Chromebook charged and ready every day.</a:t>
            </a:r>
          </a:p>
          <a:p>
            <a:r>
              <a:rPr lang="en-US" sz="3200" dirty="0"/>
              <a:t>Use your school email (Google Apps email)</a:t>
            </a:r>
          </a:p>
          <a:p>
            <a:r>
              <a:rPr lang="en-US" sz="3200" dirty="0"/>
              <a:t>Come prepared to learn.</a:t>
            </a:r>
          </a:p>
        </p:txBody>
      </p:sp>
    </p:spTree>
    <p:extLst>
      <p:ext uri="{BB962C8B-B14F-4D97-AF65-F5344CB8AC3E}">
        <p14:creationId xmlns:p14="http://schemas.microsoft.com/office/powerpoint/2010/main" val="2818736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Expectations</a:t>
            </a:r>
            <a:br>
              <a:rPr lang="en-US" dirty="0"/>
            </a:br>
            <a:r>
              <a:rPr lang="en-US"/>
              <a:t>(continued) </a:t>
            </a:r>
            <a:endParaRPr lang="en-US" dirty="0"/>
          </a:p>
        </p:txBody>
      </p:sp>
      <p:sp>
        <p:nvSpPr>
          <p:cNvPr id="3" name="Content Placeholder 2"/>
          <p:cNvSpPr>
            <a:spLocks noGrp="1"/>
          </p:cNvSpPr>
          <p:nvPr>
            <p:ph sz="quarter" idx="13"/>
          </p:nvPr>
        </p:nvSpPr>
        <p:spPr>
          <a:xfrm>
            <a:off x="762000" y="685800"/>
            <a:ext cx="7086600" cy="3581400"/>
          </a:xfrm>
        </p:spPr>
        <p:txBody>
          <a:bodyPr>
            <a:normAutofit lnSpcReduction="10000"/>
          </a:bodyPr>
          <a:lstStyle/>
          <a:p>
            <a:pPr marL="228600" lvl="1"/>
            <a:r>
              <a:rPr lang="en-US" dirty="0"/>
              <a:t>In class, students participate in discussion, direct teaching, practice, and have the benefit of informal checks for understanding, oral participation and “elbow partner” work, etc.  </a:t>
            </a:r>
          </a:p>
          <a:p>
            <a:pPr marL="228600" lvl="1"/>
            <a:r>
              <a:rPr lang="en-US" dirty="0"/>
              <a:t>Due to the structure of our classroom it is imperative that we create a positive learning environment to make everyone comfortable in our class. </a:t>
            </a:r>
          </a:p>
          <a:p>
            <a:pPr marL="228600" lvl="1"/>
            <a:r>
              <a:rPr lang="en-US" dirty="0"/>
              <a:t>All behavior and participation must support these expectations with </a:t>
            </a:r>
            <a:r>
              <a:rPr lang="en-US" b="1" i="1" dirty="0"/>
              <a:t>kindness</a:t>
            </a:r>
            <a:r>
              <a:rPr lang="en-US" dirty="0"/>
              <a:t>, </a:t>
            </a:r>
            <a:r>
              <a:rPr lang="en-US" b="1" i="1" dirty="0"/>
              <a:t>integrity,</a:t>
            </a:r>
            <a:r>
              <a:rPr lang="en-US" dirty="0"/>
              <a:t> and </a:t>
            </a:r>
            <a:r>
              <a:rPr lang="en-US" b="1" i="1" dirty="0"/>
              <a:t>respect</a:t>
            </a:r>
            <a:r>
              <a:rPr lang="en-US" dirty="0"/>
              <a:t>. Rude, mean, disrespectful, bullying behavior will not be tolerated in our class. </a:t>
            </a:r>
          </a:p>
        </p:txBody>
      </p:sp>
    </p:spTree>
    <p:extLst>
      <p:ext uri="{BB962C8B-B14F-4D97-AF65-F5344CB8AC3E}">
        <p14:creationId xmlns:p14="http://schemas.microsoft.com/office/powerpoint/2010/main" val="2766265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5029200"/>
            <a:ext cx="6512511" cy="1143000"/>
          </a:xfrm>
        </p:spPr>
        <p:txBody>
          <a:bodyPr/>
          <a:lstStyle/>
          <a:p>
            <a:r>
              <a:rPr lang="en-US" dirty="0"/>
              <a:t>Course Description (overview)</a:t>
            </a:r>
          </a:p>
        </p:txBody>
      </p:sp>
      <p:sp>
        <p:nvSpPr>
          <p:cNvPr id="3" name="Content Placeholder 2"/>
          <p:cNvSpPr>
            <a:spLocks noGrp="1"/>
          </p:cNvSpPr>
          <p:nvPr>
            <p:ph sz="quarter" idx="13"/>
          </p:nvPr>
        </p:nvSpPr>
        <p:spPr>
          <a:xfrm>
            <a:off x="1143000" y="731520"/>
            <a:ext cx="6705600" cy="3840480"/>
          </a:xfrm>
        </p:spPr>
        <p:txBody>
          <a:bodyPr>
            <a:normAutofit/>
          </a:bodyPr>
          <a:lstStyle/>
          <a:p>
            <a:r>
              <a:rPr lang="en-US" dirty="0"/>
              <a:t>Some of the focus of 7th grade English is on writing and reading independently.  In order to develop these skills, we will work on vocabulary development, spelling, and grammar to improve reading and writing skills. We will also work on developing our critical thinking skills, focus on literary devices, and reading strategies. Another part of our focus will be on non-fiction reading selections, films, and projects to coincide with common core standards.</a:t>
            </a:r>
          </a:p>
        </p:txBody>
      </p:sp>
    </p:spTree>
    <p:extLst>
      <p:ext uri="{BB962C8B-B14F-4D97-AF65-F5344CB8AC3E}">
        <p14:creationId xmlns:p14="http://schemas.microsoft.com/office/powerpoint/2010/main" val="3706726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5181600"/>
            <a:ext cx="6512511" cy="1143000"/>
          </a:xfrm>
        </p:spPr>
        <p:txBody>
          <a:bodyPr/>
          <a:lstStyle/>
          <a:p>
            <a:r>
              <a:rPr lang="en-US" sz="3200" dirty="0"/>
              <a:t>Course Units Covered over the course of the school year</a:t>
            </a:r>
          </a:p>
        </p:txBody>
      </p:sp>
      <p:sp>
        <p:nvSpPr>
          <p:cNvPr id="3" name="Content Placeholder 2"/>
          <p:cNvSpPr>
            <a:spLocks noGrp="1"/>
          </p:cNvSpPr>
          <p:nvPr>
            <p:ph sz="quarter" idx="13"/>
          </p:nvPr>
        </p:nvSpPr>
        <p:spPr>
          <a:xfrm>
            <a:off x="1143000" y="731520"/>
            <a:ext cx="7010400" cy="4297680"/>
          </a:xfrm>
        </p:spPr>
        <p:txBody>
          <a:bodyPr>
            <a:normAutofit fontScale="92500" lnSpcReduction="10000"/>
          </a:bodyPr>
          <a:lstStyle/>
          <a:p>
            <a:pPr lvl="1"/>
            <a:r>
              <a:rPr lang="en-US" dirty="0"/>
              <a:t>Summer Reading Unit- Any three novels from the 7</a:t>
            </a:r>
            <a:r>
              <a:rPr lang="en-US" baseline="30000" dirty="0"/>
              <a:t>th</a:t>
            </a:r>
            <a:r>
              <a:rPr lang="en-US" dirty="0"/>
              <a:t> Grade Summer Reading List</a:t>
            </a:r>
          </a:p>
          <a:p>
            <a:pPr lvl="1"/>
            <a:r>
              <a:rPr lang="en-US" dirty="0"/>
              <a:t>Social Justice Unit </a:t>
            </a:r>
          </a:p>
          <a:p>
            <a:pPr lvl="1"/>
            <a:r>
              <a:rPr lang="en-US" dirty="0"/>
              <a:t>How Do Our Choices In Life Impact Others? Unit</a:t>
            </a:r>
          </a:p>
          <a:p>
            <a:pPr lvl="1"/>
            <a:r>
              <a:rPr lang="en-US" dirty="0"/>
              <a:t>Power of Persuasion Unit</a:t>
            </a:r>
          </a:p>
          <a:p>
            <a:pPr lvl="1"/>
            <a:r>
              <a:rPr lang="en-US" dirty="0"/>
              <a:t>Is Ignorance Bliss? Unit</a:t>
            </a:r>
          </a:p>
          <a:p>
            <a:pPr lvl="2"/>
            <a:r>
              <a:rPr lang="en-US" dirty="0"/>
              <a:t>Our units will cover a variety of content including: reading, writing assignments, image/picture discussion/analysis, videos/film viewing analysis, etc.</a:t>
            </a:r>
          </a:p>
          <a:p>
            <a:pPr lvl="2"/>
            <a:r>
              <a:rPr lang="en-US" dirty="0"/>
              <a:t>The following are some of our academic reading to support our units: </a:t>
            </a:r>
            <a:r>
              <a:rPr lang="en-US" i="1" dirty="0"/>
              <a:t>Roll of Thunder, Hear My Cry </a:t>
            </a:r>
            <a:r>
              <a:rPr lang="en-US" dirty="0"/>
              <a:t>by Mildred Taylor</a:t>
            </a:r>
            <a:r>
              <a:rPr lang="en-US" i="1" dirty="0"/>
              <a:t>; A Christmas Carol</a:t>
            </a:r>
            <a:r>
              <a:rPr lang="en-US" dirty="0"/>
              <a:t>, drama adaptation from Charles Dickens </a:t>
            </a:r>
            <a:r>
              <a:rPr lang="en-US" i="1" dirty="0"/>
              <a:t>The Giver</a:t>
            </a:r>
            <a:r>
              <a:rPr lang="en-US" dirty="0"/>
              <a:t> by</a:t>
            </a:r>
            <a:r>
              <a:rPr lang="en-US" i="1" dirty="0"/>
              <a:t> Lois Lowry, “</a:t>
            </a:r>
            <a:r>
              <a:rPr lang="en-US" dirty="0"/>
              <a:t>The Lottery” by Shirley Jackson, and some more.</a:t>
            </a:r>
          </a:p>
          <a:p>
            <a:endParaRPr lang="en-US" dirty="0"/>
          </a:p>
        </p:txBody>
      </p:sp>
    </p:spTree>
    <p:extLst>
      <p:ext uri="{BB962C8B-B14F-4D97-AF65-F5344CB8AC3E}">
        <p14:creationId xmlns:p14="http://schemas.microsoft.com/office/powerpoint/2010/main" val="4225475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5181600"/>
            <a:ext cx="6512511" cy="1143000"/>
          </a:xfrm>
        </p:spPr>
        <p:txBody>
          <a:bodyPr/>
          <a:lstStyle/>
          <a:p>
            <a:r>
              <a:rPr lang="en-US" dirty="0"/>
              <a:t>Course Assignments</a:t>
            </a:r>
          </a:p>
        </p:txBody>
      </p:sp>
      <p:sp>
        <p:nvSpPr>
          <p:cNvPr id="3" name="Content Placeholder 2"/>
          <p:cNvSpPr>
            <a:spLocks noGrp="1"/>
          </p:cNvSpPr>
          <p:nvPr>
            <p:ph sz="quarter" idx="13"/>
          </p:nvPr>
        </p:nvSpPr>
        <p:spPr>
          <a:xfrm>
            <a:off x="609600" y="533400"/>
            <a:ext cx="7772400" cy="4419600"/>
          </a:xfrm>
        </p:spPr>
        <p:txBody>
          <a:bodyPr>
            <a:normAutofit fontScale="85000" lnSpcReduction="20000"/>
          </a:bodyPr>
          <a:lstStyle/>
          <a:p>
            <a:r>
              <a:rPr lang="en-US" dirty="0"/>
              <a:t>Independent Reading- you will be responsible for reading 40+ pages per week of a book not assigned for class. You get to choose your own independent reading books! We will be working on goodreads.com to help with book recommendations and assignments for our independent reading. Bring your book everyday!</a:t>
            </a:r>
          </a:p>
          <a:p>
            <a:r>
              <a:rPr lang="en-US" dirty="0"/>
              <a:t>Small Group Seminar/Book Club</a:t>
            </a:r>
          </a:p>
          <a:p>
            <a:r>
              <a:rPr lang="en-US" dirty="0"/>
              <a:t>Writing in various forms</a:t>
            </a:r>
          </a:p>
          <a:p>
            <a:r>
              <a:rPr lang="en-US" dirty="0"/>
              <a:t>Grammar instruction is a vehicle to improve your writing. The first half of the year will focus on grammatical parts, and the second on sentence structure. </a:t>
            </a:r>
          </a:p>
          <a:p>
            <a:r>
              <a:rPr lang="en-US" dirty="0"/>
              <a:t>Daily class work and homework assignments including: reading, writing activities, grammar, spelling, and vocabulary assignments, etc.</a:t>
            </a:r>
          </a:p>
          <a:p>
            <a:r>
              <a:rPr lang="en-US" dirty="0"/>
              <a:t>There is much more, but don’t stress we will take this one day at a time! </a:t>
            </a:r>
          </a:p>
        </p:txBody>
      </p:sp>
    </p:spTree>
    <p:extLst>
      <p:ext uri="{BB962C8B-B14F-4D97-AF65-F5344CB8AC3E}">
        <p14:creationId xmlns:p14="http://schemas.microsoft.com/office/powerpoint/2010/main" val="93546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953000"/>
            <a:ext cx="6512511" cy="1143000"/>
          </a:xfrm>
        </p:spPr>
        <p:txBody>
          <a:bodyPr/>
          <a:lstStyle/>
          <a:p>
            <a:r>
              <a:rPr lang="en-US" dirty="0"/>
              <a:t>Absences </a:t>
            </a:r>
          </a:p>
        </p:txBody>
      </p:sp>
      <p:sp>
        <p:nvSpPr>
          <p:cNvPr id="3" name="Content Placeholder 2"/>
          <p:cNvSpPr>
            <a:spLocks noGrp="1"/>
          </p:cNvSpPr>
          <p:nvPr>
            <p:ph sz="quarter" idx="13"/>
          </p:nvPr>
        </p:nvSpPr>
        <p:spPr>
          <a:xfrm>
            <a:off x="802689" y="609600"/>
            <a:ext cx="7198311" cy="4572000"/>
          </a:xfrm>
        </p:spPr>
        <p:txBody>
          <a:bodyPr>
            <a:normAutofit fontScale="92500" lnSpcReduction="20000"/>
          </a:bodyPr>
          <a:lstStyle/>
          <a:p>
            <a:pPr lvl="1"/>
            <a:r>
              <a:rPr lang="en-US" dirty="0"/>
              <a:t>seek me to find out what you missed and/or check the website!</a:t>
            </a:r>
          </a:p>
          <a:p>
            <a:pPr lvl="1"/>
            <a:r>
              <a:rPr lang="en-US" dirty="0"/>
              <a:t>Students can find a master Daily Agenda of assignments on the class website </a:t>
            </a:r>
            <a:r>
              <a:rPr lang="en-US" b="1" dirty="0"/>
              <a:t>jawesomenglish.com</a:t>
            </a:r>
            <a:r>
              <a:rPr lang="en-US" dirty="0"/>
              <a:t> Upon returning from an absence, </a:t>
            </a:r>
            <a:r>
              <a:rPr lang="en-US" b="1" dirty="0"/>
              <a:t>it is the student’s responsibility</a:t>
            </a:r>
            <a:r>
              <a:rPr lang="en-US" dirty="0"/>
              <a:t> to check the agenda and turn in any work that is owed.  Students may ask me for work </a:t>
            </a:r>
            <a:r>
              <a:rPr lang="en-US" b="1" i="1" dirty="0"/>
              <a:t>before or after</a:t>
            </a:r>
            <a:r>
              <a:rPr lang="en-US" dirty="0"/>
              <a:t> school (lunch and nutrition if I’m in the classroom) if they have further questions about missed assignments. Do not ask me during class or right before class starts- there’s not enough time to discuss assignments. </a:t>
            </a:r>
          </a:p>
          <a:p>
            <a:pPr lvl="1"/>
            <a:r>
              <a:rPr lang="en-US" dirty="0"/>
              <a:t>Students have the same amount of days absent to complete work (example- If you were absent one day, you will have one full day to make up the work). Students can discuss with me an alternate schedule for an extended absence or any other circumstances that arise. I’m always here to help you! </a:t>
            </a:r>
          </a:p>
        </p:txBody>
      </p:sp>
    </p:spTree>
    <p:extLst>
      <p:ext uri="{BB962C8B-B14F-4D97-AF65-F5344CB8AC3E}">
        <p14:creationId xmlns:p14="http://schemas.microsoft.com/office/powerpoint/2010/main" val="1903363777"/>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333</TotalTime>
  <Words>1047</Words>
  <Application>Microsoft Office PowerPoint</Application>
  <PresentationFormat>On-screen Show (4:3)</PresentationFormat>
  <Paragraphs>54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Georgia</vt:lpstr>
      <vt:lpstr>Times New Roman</vt:lpstr>
      <vt:lpstr>Trebuchet MS</vt:lpstr>
      <vt:lpstr>Slipstream</vt:lpstr>
      <vt:lpstr>Ms. Gonzalez 7th Grade English</vt:lpstr>
      <vt:lpstr>Ms. Gonzalez contact information</vt:lpstr>
      <vt:lpstr>Student Supplies- What you need for class.</vt:lpstr>
      <vt:lpstr>Expectations </vt:lpstr>
      <vt:lpstr>Class Expectations (continued) </vt:lpstr>
      <vt:lpstr>Course Description (overview)</vt:lpstr>
      <vt:lpstr>Course Units Covered over the course of the school year</vt:lpstr>
      <vt:lpstr>Course Assignments</vt:lpstr>
      <vt:lpstr>Absences </vt:lpstr>
      <vt:lpstr>Late Work</vt:lpstr>
      <vt:lpstr>MBMS Academic Honesty Policy</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Gonzalez 7th Grade English</dc:title>
  <dc:creator>Trisha</dc:creator>
  <cp:lastModifiedBy>Trisha</cp:lastModifiedBy>
  <cp:revision>47</cp:revision>
  <dcterms:created xsi:type="dcterms:W3CDTF">2017-08-13T22:13:50Z</dcterms:created>
  <dcterms:modified xsi:type="dcterms:W3CDTF">2019-08-22T13:35:44Z</dcterms:modified>
</cp:coreProperties>
</file>